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420" r:id="rId3"/>
    <p:sldId id="423" r:id="rId4"/>
    <p:sldId id="424" r:id="rId5"/>
    <p:sldId id="425" r:id="rId6"/>
    <p:sldId id="427" r:id="rId7"/>
    <p:sldId id="428" r:id="rId8"/>
    <p:sldId id="429" r:id="rId9"/>
    <p:sldId id="430" r:id="rId10"/>
    <p:sldId id="431" r:id="rId11"/>
    <p:sldId id="437" r:id="rId12"/>
    <p:sldId id="439" r:id="rId13"/>
    <p:sldId id="432" r:id="rId14"/>
    <p:sldId id="433" r:id="rId15"/>
    <p:sldId id="434" r:id="rId16"/>
    <p:sldId id="435" r:id="rId17"/>
    <p:sldId id="438" r:id="rId18"/>
    <p:sldId id="440" r:id="rId19"/>
    <p:sldId id="276" r:id="rId20"/>
  </p:sldIdLst>
  <p:sldSz cx="9906000" cy="6858000" type="A4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F6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1" autoAdjust="0"/>
    <p:restoredTop sz="96370" autoAdjust="0"/>
  </p:normalViewPr>
  <p:slideViewPr>
    <p:cSldViewPr snapToGrid="0">
      <p:cViewPr varScale="1">
        <p:scale>
          <a:sx n="113" d="100"/>
          <a:sy n="113" d="100"/>
        </p:scale>
        <p:origin x="1266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0633AE-2621-4020-85D8-FE4813927198}" type="datetimeFigureOut">
              <a:rPr lang="ko-KR" altLang="en-US" smtClean="0"/>
              <a:t>2026-09-03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CCA886-0518-490E-8E43-AD1F3562748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7109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9F25-6FE3-4ACD-8FB5-FAE2454C1E63}" type="datetimeFigureOut">
              <a:rPr lang="ko-KR" altLang="en-US" smtClean="0"/>
              <a:t>2026-09-03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E1C-7E17-4BBA-8488-3AB6ECA4A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7056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9F25-6FE3-4ACD-8FB5-FAE2454C1E63}" type="datetimeFigureOut">
              <a:rPr lang="ko-KR" altLang="en-US" smtClean="0"/>
              <a:t>2026-09-03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E1C-7E17-4BBA-8488-3AB6ECA4A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4901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9F25-6FE3-4ACD-8FB5-FAE2454C1E63}" type="datetimeFigureOut">
              <a:rPr lang="ko-KR" altLang="en-US" smtClean="0"/>
              <a:t>2026-09-03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E1C-7E17-4BBA-8488-3AB6ECA4A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4737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9F25-6FE3-4ACD-8FB5-FAE2454C1E63}" type="datetimeFigureOut">
              <a:rPr lang="ko-KR" altLang="en-US" smtClean="0"/>
              <a:t>2026-09-03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E1C-7E17-4BBA-8488-3AB6ECA4A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3275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9F25-6FE3-4ACD-8FB5-FAE2454C1E63}" type="datetimeFigureOut">
              <a:rPr lang="ko-KR" altLang="en-US" smtClean="0"/>
              <a:t>2026-09-03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E1C-7E17-4BBA-8488-3AB6ECA4A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1672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9F25-6FE3-4ACD-8FB5-FAE2454C1E63}" type="datetimeFigureOut">
              <a:rPr lang="ko-KR" altLang="en-US" smtClean="0"/>
              <a:t>2026-09-03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E1C-7E17-4BBA-8488-3AB6ECA4A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813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9F25-6FE3-4ACD-8FB5-FAE2454C1E63}" type="datetimeFigureOut">
              <a:rPr lang="ko-KR" altLang="en-US" smtClean="0"/>
              <a:t>2026-09-03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E1C-7E17-4BBA-8488-3AB6ECA4A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6428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9F25-6FE3-4ACD-8FB5-FAE2454C1E63}" type="datetimeFigureOut">
              <a:rPr lang="ko-KR" altLang="en-US" smtClean="0"/>
              <a:t>2026-09-03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E1C-7E17-4BBA-8488-3AB6ECA4A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1460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9F25-6FE3-4ACD-8FB5-FAE2454C1E63}" type="datetimeFigureOut">
              <a:rPr lang="ko-KR" altLang="en-US" smtClean="0"/>
              <a:t>2026-09-03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E1C-7E17-4BBA-8488-3AB6ECA4A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911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9F25-6FE3-4ACD-8FB5-FAE2454C1E63}" type="datetimeFigureOut">
              <a:rPr lang="ko-KR" altLang="en-US" smtClean="0"/>
              <a:t>2026-09-03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E1C-7E17-4BBA-8488-3AB6ECA4A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91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9F25-6FE3-4ACD-8FB5-FAE2454C1E63}" type="datetimeFigureOut">
              <a:rPr lang="ko-KR" altLang="en-US" smtClean="0"/>
              <a:t>2026-09-03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E1C-7E17-4BBA-8488-3AB6ECA4A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95837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-2_화면(연속)_시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11FCF4FA-97F9-4598-8883-5DD37E5485D1}"/>
              </a:ext>
            </a:extLst>
          </p:cNvPr>
          <p:cNvCxnSpPr>
            <a:cxnSpLocks/>
          </p:cNvCxnSpPr>
          <p:nvPr userDrawn="1"/>
        </p:nvCxnSpPr>
        <p:spPr>
          <a:xfrm>
            <a:off x="1094293" y="979985"/>
            <a:ext cx="8811706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텍스트 개체 틀 22">
            <a:extLst>
              <a:ext uri="{FF2B5EF4-FFF2-40B4-BE49-F238E27FC236}">
                <a16:creationId xmlns:a16="http://schemas.microsoft.com/office/drawing/2014/main" id="{B3019DE4-4DC2-4F51-AEEE-74EAB74F2F2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120516" y="400150"/>
            <a:ext cx="3335412" cy="181486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>
            <a:lvl1pPr marL="0" indent="0" algn="r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179" b="1" kern="1200" spc="-45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2B4D8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0" indent="0" algn="r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179" b="1" kern="1200" spc="-45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2B4D8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r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179" b="1" kern="1200" spc="-45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2B4D8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r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179" b="1" kern="1200" spc="-45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2B4D8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r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179" b="1" kern="1200" spc="-45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2B4D8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</a:lstStyle>
          <a:p>
            <a:pPr lvl="0"/>
            <a:endParaRPr lang="ko-KR" altLang="en-US" dirty="0"/>
          </a:p>
        </p:txBody>
      </p:sp>
      <p:sp>
        <p:nvSpPr>
          <p:cNvPr id="31" name="텍스트 개체 틀 29">
            <a:extLst>
              <a:ext uri="{FF2B5EF4-FFF2-40B4-BE49-F238E27FC236}">
                <a16:creationId xmlns:a16="http://schemas.microsoft.com/office/drawing/2014/main" id="{26820C60-E6D8-4BC8-BB1F-FD875B5FD2E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69679" y="548001"/>
            <a:ext cx="8315649" cy="3908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</a:lstStyle>
          <a:p>
            <a:pPr lvl="0"/>
            <a:endParaRPr lang="ko-KR" altLang="en-US" dirty="0"/>
          </a:p>
        </p:txBody>
      </p:sp>
      <p:sp>
        <p:nvSpPr>
          <p:cNvPr id="8" name="Text Box 164">
            <a:extLst>
              <a:ext uri="{FF2B5EF4-FFF2-40B4-BE49-F238E27FC236}">
                <a16:creationId xmlns:a16="http://schemas.microsoft.com/office/drawing/2014/main" id="{B3153572-6981-4792-89C6-8ECE57367CD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0" y="1077019"/>
            <a:ext cx="9906173" cy="363751"/>
          </a:xfrm>
          <a:prstGeom prst="rect">
            <a:avLst/>
          </a:prstGeom>
          <a:solidFill>
            <a:srgbClr val="ECF3FF"/>
          </a:solidFill>
        </p:spPr>
        <p:txBody>
          <a:bodyPr wrap="square" lIns="0" tIns="166590" rIns="0" bIns="0">
            <a:noAutofit/>
          </a:bodyPr>
          <a:lstStyle>
            <a:defPPr>
              <a:defRPr lang="ko-KR"/>
            </a:defPPr>
            <a:lvl1pPr defTabSz="957774">
              <a:defRPr sz="3200" b="1" spc="-135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roid Sans Fallback" pitchFamily="50" charset="-127"/>
                <a:ea typeface="Droid Sans Fallback" pitchFamily="50" charset="-127"/>
                <a:cs typeface="Droid Sans Fallback" pitchFamily="50" charset="-127"/>
              </a:defRPr>
            </a:lvl1pPr>
          </a:lstStyle>
          <a:p>
            <a:pPr algn="ctr" latinLnBrk="0">
              <a:lnSpc>
                <a:spcPct val="110000"/>
              </a:lnSpc>
            </a:pPr>
            <a:endParaRPr lang="en-US" altLang="ko-KR" sz="1481" b="0" spc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ollehche_v2" pitchFamily="18" charset="-127"/>
            </a:endParaRPr>
          </a:p>
        </p:txBody>
      </p:sp>
      <p:sp>
        <p:nvSpPr>
          <p:cNvPr id="12" name="텍스트 개체 틀 29">
            <a:extLst>
              <a:ext uri="{FF2B5EF4-FFF2-40B4-BE49-F238E27FC236}">
                <a16:creationId xmlns:a16="http://schemas.microsoft.com/office/drawing/2014/main" id="{F5B6974E-B899-4B4D-8806-5452CA6D22E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85776" y="1133251"/>
            <a:ext cx="7599553" cy="2512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633" b="1" kern="1200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defRPr>
            </a:lvl1pPr>
            <a:lvl2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</a:lstStyle>
          <a:p>
            <a:pPr marL="0" lvl="0" indent="0" algn="l" defTabSz="414772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tx1">
                  <a:lumMod val="65000"/>
                  <a:lumOff val="35000"/>
                </a:schemeClr>
              </a:buClr>
              <a:buSzPct val="90000"/>
              <a:buFont typeface="Arial" panose="020B0604020202020204" pitchFamily="34" charset="0"/>
              <a:buNone/>
            </a:pPr>
            <a:endParaRPr lang="ko-KR" alt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284F2F5-E6A1-4F28-B4C8-32EDFFC8CBBD}"/>
              </a:ext>
            </a:extLst>
          </p:cNvPr>
          <p:cNvSpPr txBox="1"/>
          <p:nvPr userDrawn="1"/>
        </p:nvSpPr>
        <p:spPr>
          <a:xfrm>
            <a:off x="450073" y="1133251"/>
            <a:ext cx="1300036" cy="2512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lvl="0" algn="l" defTabSz="414772" rtl="0" eaLnBrk="1" latinLnBrk="0" hangingPunct="1"/>
            <a:r>
              <a:rPr lang="ko-KR" altLang="en-US" sz="1633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▶ 화면 경로 </a:t>
            </a:r>
            <a:r>
              <a:rPr lang="en-US" altLang="ko-KR" sz="1633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endParaRPr lang="ko-KR" altLang="en-US" sz="1633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BC50531C-D3BE-4646-A877-E0AA2E689463}"/>
              </a:ext>
            </a:extLst>
          </p:cNvPr>
          <p:cNvSpPr/>
          <p:nvPr userDrawn="1"/>
        </p:nvSpPr>
        <p:spPr>
          <a:xfrm>
            <a:off x="450073" y="1805949"/>
            <a:ext cx="6292185" cy="4595523"/>
          </a:xfrm>
          <a:prstGeom prst="roundRect">
            <a:avLst>
              <a:gd name="adj" fmla="val 2114"/>
            </a:avLst>
          </a:prstGeom>
          <a:solidFill>
            <a:schemeClr val="bg1"/>
          </a:solidFill>
          <a:ln w="19050" cmpd="sng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99908" tIns="0" rIns="0" bIns="0" rtlCol="0" anchor="ctr">
            <a:noAutofit/>
          </a:bodyPr>
          <a:lstStyle/>
          <a:p>
            <a:pPr algn="ctr" defTabSz="988225" latinLnBrk="0">
              <a:spcBef>
                <a:spcPts val="278"/>
              </a:spcBef>
              <a:spcAft>
                <a:spcPts val="278"/>
              </a:spcAft>
              <a:buClr>
                <a:prstClr val="black"/>
              </a:buClr>
              <a:buSzPct val="120000"/>
            </a:pPr>
            <a:endParaRPr lang="ko-KR" altLang="en-US" sz="148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333333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양쪽 모서리가 둥근 사각형 88">
            <a:extLst>
              <a:ext uri="{FF2B5EF4-FFF2-40B4-BE49-F238E27FC236}">
                <a16:creationId xmlns:a16="http://schemas.microsoft.com/office/drawing/2014/main" id="{A58D856C-BAC8-4553-BB45-DAE5C8C0CEAF}"/>
              </a:ext>
            </a:extLst>
          </p:cNvPr>
          <p:cNvSpPr/>
          <p:nvPr userDrawn="1"/>
        </p:nvSpPr>
        <p:spPr>
          <a:xfrm rot="10800000" flipH="1" flipV="1">
            <a:off x="527585" y="6104699"/>
            <a:ext cx="6137158" cy="228610"/>
          </a:xfrm>
          <a:prstGeom prst="roundRect">
            <a:avLst/>
          </a:prstGeom>
          <a:solidFill>
            <a:srgbClr val="4472C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16329" rtlCol="0" anchor="ctr">
            <a:noAutofit/>
          </a:bodyPr>
          <a:lstStyle/>
          <a:p>
            <a:pPr algn="ctr" defTabSz="988225"/>
            <a:r>
              <a:rPr lang="ko-KR" altLang="en-US" sz="1089" b="1" spc="-9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➡ 다음 페이지에 계속</a:t>
            </a:r>
          </a:p>
        </p:txBody>
      </p:sp>
      <p:sp>
        <p:nvSpPr>
          <p:cNvPr id="10" name="Rectangle 133">
            <a:extLst>
              <a:ext uri="{FF2B5EF4-FFF2-40B4-BE49-F238E27FC236}">
                <a16:creationId xmlns:a16="http://schemas.microsoft.com/office/drawing/2014/main" id="{E5BA49AD-2E08-4B5C-90B7-802F62B5B0A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787134" y="6498781"/>
            <a:ext cx="331731" cy="111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marL="0" marR="0" lvl="0" indent="0" algn="ctr" defTabSz="8951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9EA403F-0469-45B4-A12C-FC6215912042}" type="slidenum">
              <a:rPr kumimoji="0" lang="en-US" altLang="ko-KR" sz="726" b="0" i="0" u="none" strike="noStrike" kern="1200" cap="none" spc="0" normalizeH="0" baseline="0" smtClean="0">
                <a:ln>
                  <a:solidFill>
                    <a:srgbClr val="DFF3F7">
                      <a:alpha val="0"/>
                    </a:srgbClr>
                  </a:solidFill>
                </a:ln>
                <a:solidFill>
                  <a:srgbClr val="60584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pPr marL="0" marR="0" lvl="0" indent="0" algn="ctr" defTabSz="89518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ko-KR" sz="726" b="0" i="0" u="none" strike="noStrike" kern="1200" cap="none" spc="0" normalizeH="0" baseline="0" dirty="0">
              <a:ln>
                <a:solidFill>
                  <a:srgbClr val="DFF3F7">
                    <a:alpha val="0"/>
                  </a:srgbClr>
                </a:solidFill>
              </a:ln>
              <a:solidFill>
                <a:srgbClr val="60584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7AE3C9E4-15F4-491F-9117-E630D30327B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31124" y="6473549"/>
            <a:ext cx="917467" cy="219073"/>
          </a:xfrm>
          <a:prstGeom prst="rect">
            <a:avLst/>
          </a:prstGeom>
        </p:spPr>
      </p:pic>
      <p:sp>
        <p:nvSpPr>
          <p:cNvPr id="18" name="텍스트 개체 틀 2"/>
          <p:cNvSpPr>
            <a:spLocks noGrp="1"/>
          </p:cNvSpPr>
          <p:nvPr>
            <p:ph type="body" sz="quarter" idx="12" hasCustomPrompt="1"/>
          </p:nvPr>
        </p:nvSpPr>
        <p:spPr>
          <a:xfrm>
            <a:off x="460137" y="490768"/>
            <a:ext cx="812025" cy="602195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 defTabSz="91444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3800" b="1" kern="1200" spc="-100" dirty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68A4FE"/>
                </a:soli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en-US" altLang="ko-KR" dirty="0"/>
              <a:t>00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032048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-2_화면(연속)_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11FCF4FA-97F9-4598-8883-5DD37E5485D1}"/>
              </a:ext>
            </a:extLst>
          </p:cNvPr>
          <p:cNvCxnSpPr>
            <a:cxnSpLocks/>
          </p:cNvCxnSpPr>
          <p:nvPr userDrawn="1"/>
        </p:nvCxnSpPr>
        <p:spPr>
          <a:xfrm>
            <a:off x="1094293" y="979985"/>
            <a:ext cx="8811706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텍스트 개체 틀 22">
            <a:extLst>
              <a:ext uri="{FF2B5EF4-FFF2-40B4-BE49-F238E27FC236}">
                <a16:creationId xmlns:a16="http://schemas.microsoft.com/office/drawing/2014/main" id="{B3019DE4-4DC2-4F51-AEEE-74EAB74F2F2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120516" y="400150"/>
            <a:ext cx="3335412" cy="181486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>
            <a:lvl1pPr marL="0" indent="0" algn="r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179" b="1" kern="1200" spc="-45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2B4D8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0" indent="0" algn="r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179" b="1" kern="1200" spc="-45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2B4D8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r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179" b="1" kern="1200" spc="-45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2B4D8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r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179" b="1" kern="1200" spc="-45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2B4D8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r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179" b="1" kern="1200" spc="-45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2B4D8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</a:lstStyle>
          <a:p>
            <a:pPr lvl="0"/>
            <a:endParaRPr lang="ko-KR" altLang="en-US" dirty="0"/>
          </a:p>
        </p:txBody>
      </p:sp>
      <p:sp>
        <p:nvSpPr>
          <p:cNvPr id="31" name="텍스트 개체 틀 29">
            <a:extLst>
              <a:ext uri="{FF2B5EF4-FFF2-40B4-BE49-F238E27FC236}">
                <a16:creationId xmlns:a16="http://schemas.microsoft.com/office/drawing/2014/main" id="{26820C60-E6D8-4BC8-BB1F-FD875B5FD2E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69679" y="548001"/>
            <a:ext cx="8315649" cy="3908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</a:lstStyle>
          <a:p>
            <a:pPr lvl="0"/>
            <a:endParaRPr lang="ko-KR" altLang="en-US" dirty="0"/>
          </a:p>
        </p:txBody>
      </p:sp>
      <p:sp>
        <p:nvSpPr>
          <p:cNvPr id="8" name="Text Box 164">
            <a:extLst>
              <a:ext uri="{FF2B5EF4-FFF2-40B4-BE49-F238E27FC236}">
                <a16:creationId xmlns:a16="http://schemas.microsoft.com/office/drawing/2014/main" id="{B3153572-6981-4792-89C6-8ECE57367CD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0" y="1077019"/>
            <a:ext cx="9906173" cy="363751"/>
          </a:xfrm>
          <a:prstGeom prst="rect">
            <a:avLst/>
          </a:prstGeom>
          <a:solidFill>
            <a:srgbClr val="ECF3FF"/>
          </a:solidFill>
        </p:spPr>
        <p:txBody>
          <a:bodyPr wrap="square" lIns="0" tIns="166590" rIns="0" bIns="0">
            <a:noAutofit/>
          </a:bodyPr>
          <a:lstStyle>
            <a:defPPr>
              <a:defRPr lang="ko-KR"/>
            </a:defPPr>
            <a:lvl1pPr defTabSz="957774">
              <a:defRPr sz="3200" b="1" spc="-135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roid Sans Fallback" pitchFamily="50" charset="-127"/>
                <a:ea typeface="Droid Sans Fallback" pitchFamily="50" charset="-127"/>
                <a:cs typeface="Droid Sans Fallback" pitchFamily="50" charset="-127"/>
              </a:defRPr>
            </a:lvl1pPr>
          </a:lstStyle>
          <a:p>
            <a:pPr algn="ctr" latinLnBrk="0">
              <a:lnSpc>
                <a:spcPct val="110000"/>
              </a:lnSpc>
            </a:pPr>
            <a:endParaRPr lang="en-US" altLang="ko-KR" sz="1481" b="0" spc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ollehche_v2" pitchFamily="18" charset="-127"/>
            </a:endParaRPr>
          </a:p>
        </p:txBody>
      </p:sp>
      <p:sp>
        <p:nvSpPr>
          <p:cNvPr id="12" name="텍스트 개체 틀 29">
            <a:extLst>
              <a:ext uri="{FF2B5EF4-FFF2-40B4-BE49-F238E27FC236}">
                <a16:creationId xmlns:a16="http://schemas.microsoft.com/office/drawing/2014/main" id="{F5B6974E-B899-4B4D-8806-5452CA6D22E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85776" y="1133251"/>
            <a:ext cx="7599553" cy="2512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633" b="1" kern="1200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defRPr>
            </a:lvl1pPr>
            <a:lvl2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</a:lstStyle>
          <a:p>
            <a:pPr marL="0" lvl="0" indent="0" algn="l" defTabSz="414772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tx1">
                  <a:lumMod val="65000"/>
                  <a:lumOff val="35000"/>
                </a:schemeClr>
              </a:buClr>
              <a:buSzPct val="90000"/>
              <a:buFont typeface="Arial" panose="020B0604020202020204" pitchFamily="34" charset="0"/>
              <a:buNone/>
            </a:pPr>
            <a:endParaRPr lang="ko-KR" alt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284F2F5-E6A1-4F28-B4C8-32EDFFC8CBBD}"/>
              </a:ext>
            </a:extLst>
          </p:cNvPr>
          <p:cNvSpPr txBox="1"/>
          <p:nvPr userDrawn="1"/>
        </p:nvSpPr>
        <p:spPr>
          <a:xfrm>
            <a:off x="450073" y="1133251"/>
            <a:ext cx="1300036" cy="2512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lvl="0" algn="l" defTabSz="414772" rtl="0" eaLnBrk="1" latinLnBrk="0" hangingPunct="1"/>
            <a:r>
              <a:rPr lang="ko-KR" altLang="en-US" sz="1633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▶ 화면 경로 </a:t>
            </a:r>
            <a:r>
              <a:rPr lang="en-US" altLang="ko-KR" sz="1633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endParaRPr lang="ko-KR" altLang="en-US" sz="1633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BC50531C-D3BE-4646-A877-E0AA2E689463}"/>
              </a:ext>
            </a:extLst>
          </p:cNvPr>
          <p:cNvSpPr/>
          <p:nvPr userDrawn="1"/>
        </p:nvSpPr>
        <p:spPr>
          <a:xfrm>
            <a:off x="450073" y="1805949"/>
            <a:ext cx="6292185" cy="4595523"/>
          </a:xfrm>
          <a:prstGeom prst="roundRect">
            <a:avLst>
              <a:gd name="adj" fmla="val 2114"/>
            </a:avLst>
          </a:prstGeom>
          <a:solidFill>
            <a:schemeClr val="bg1"/>
          </a:solidFill>
          <a:ln w="19050" cmpd="sng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99908" tIns="0" rIns="0" bIns="0" rtlCol="0" anchor="ctr">
            <a:noAutofit/>
          </a:bodyPr>
          <a:lstStyle/>
          <a:p>
            <a:pPr algn="ctr" defTabSz="988225" latinLnBrk="0">
              <a:spcBef>
                <a:spcPts val="278"/>
              </a:spcBef>
              <a:spcAft>
                <a:spcPts val="278"/>
              </a:spcAft>
              <a:buClr>
                <a:prstClr val="black"/>
              </a:buClr>
              <a:buSzPct val="120000"/>
            </a:pPr>
            <a:endParaRPr lang="ko-KR" altLang="en-US" sz="148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333333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양쪽 모서리가 둥근 사각형 88">
            <a:extLst>
              <a:ext uri="{FF2B5EF4-FFF2-40B4-BE49-F238E27FC236}">
                <a16:creationId xmlns:a16="http://schemas.microsoft.com/office/drawing/2014/main" id="{1A75C0CB-1E47-436C-A737-819FEABD9DAA}"/>
              </a:ext>
            </a:extLst>
          </p:cNvPr>
          <p:cNvSpPr/>
          <p:nvPr userDrawn="1"/>
        </p:nvSpPr>
        <p:spPr>
          <a:xfrm rot="10800000" flipH="1" flipV="1">
            <a:off x="527585" y="1874111"/>
            <a:ext cx="6137158" cy="228610"/>
          </a:xfrm>
          <a:prstGeom prst="roundRect">
            <a:avLst/>
          </a:prstGeom>
          <a:solidFill>
            <a:srgbClr val="4472C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16329" rtlCol="0" anchor="ctr">
            <a:noAutofit/>
          </a:bodyPr>
          <a:lstStyle/>
          <a:p>
            <a:pPr algn="ctr" defTabSz="988225"/>
            <a:r>
              <a:rPr lang="ko-KR" altLang="en-US" sz="1089" b="1" spc="-9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이전 페이지에 이어서 ➡</a:t>
            </a:r>
          </a:p>
        </p:txBody>
      </p:sp>
      <p:sp>
        <p:nvSpPr>
          <p:cNvPr id="10" name="Rectangle 133">
            <a:extLst>
              <a:ext uri="{FF2B5EF4-FFF2-40B4-BE49-F238E27FC236}">
                <a16:creationId xmlns:a16="http://schemas.microsoft.com/office/drawing/2014/main" id="{E5BA49AD-2E08-4B5C-90B7-802F62B5B0A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787134" y="6498781"/>
            <a:ext cx="331731" cy="111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marL="0" marR="0" lvl="0" indent="0" algn="ctr" defTabSz="8951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9EA403F-0469-45B4-A12C-FC6215912042}" type="slidenum">
              <a:rPr kumimoji="0" lang="en-US" altLang="ko-KR" sz="726" b="0" i="0" u="none" strike="noStrike" kern="1200" cap="none" spc="0" normalizeH="0" baseline="0" smtClean="0">
                <a:ln>
                  <a:solidFill>
                    <a:srgbClr val="DFF3F7">
                      <a:alpha val="0"/>
                    </a:srgbClr>
                  </a:solidFill>
                </a:ln>
                <a:solidFill>
                  <a:srgbClr val="60584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pPr marL="0" marR="0" lvl="0" indent="0" algn="ctr" defTabSz="89518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ko-KR" sz="726" b="0" i="0" u="none" strike="noStrike" kern="1200" cap="none" spc="0" normalizeH="0" baseline="0" dirty="0">
              <a:ln>
                <a:solidFill>
                  <a:srgbClr val="DFF3F7">
                    <a:alpha val="0"/>
                  </a:srgbClr>
                </a:solidFill>
              </a:ln>
              <a:solidFill>
                <a:srgbClr val="60584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7AE3C9E4-15F4-491F-9117-E630D30327B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31124" y="6473549"/>
            <a:ext cx="917467" cy="219073"/>
          </a:xfrm>
          <a:prstGeom prst="rect">
            <a:avLst/>
          </a:prstGeom>
        </p:spPr>
      </p:pic>
      <p:sp>
        <p:nvSpPr>
          <p:cNvPr id="18" name="텍스트 개체 틀 2"/>
          <p:cNvSpPr>
            <a:spLocks noGrp="1"/>
          </p:cNvSpPr>
          <p:nvPr>
            <p:ph type="body" sz="quarter" idx="12" hasCustomPrompt="1"/>
          </p:nvPr>
        </p:nvSpPr>
        <p:spPr>
          <a:xfrm>
            <a:off x="460137" y="490768"/>
            <a:ext cx="812025" cy="602195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 defTabSz="91444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3800" b="1" kern="1200" spc="-100" dirty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68A4FE"/>
                </a:soli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en-US" altLang="ko-KR" dirty="0"/>
              <a:t>00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015418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-2_화면(연속)_중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11FCF4FA-97F9-4598-8883-5DD37E5485D1}"/>
              </a:ext>
            </a:extLst>
          </p:cNvPr>
          <p:cNvCxnSpPr>
            <a:cxnSpLocks/>
          </p:cNvCxnSpPr>
          <p:nvPr userDrawn="1"/>
        </p:nvCxnSpPr>
        <p:spPr>
          <a:xfrm>
            <a:off x="1094293" y="979985"/>
            <a:ext cx="8811706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텍스트 개체 틀 22">
            <a:extLst>
              <a:ext uri="{FF2B5EF4-FFF2-40B4-BE49-F238E27FC236}">
                <a16:creationId xmlns:a16="http://schemas.microsoft.com/office/drawing/2014/main" id="{B3019DE4-4DC2-4F51-AEEE-74EAB74F2F2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120516" y="400150"/>
            <a:ext cx="3335412" cy="181486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>
            <a:lvl1pPr marL="0" indent="0" algn="r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179" b="1" kern="1200" spc="-45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2B4D8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0" indent="0" algn="r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179" b="1" kern="1200" spc="-45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2B4D8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r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179" b="1" kern="1200" spc="-45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2B4D8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r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179" b="1" kern="1200" spc="-45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2B4D8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r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179" b="1" kern="1200" spc="-45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2B4D8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</a:lstStyle>
          <a:p>
            <a:pPr lvl="0"/>
            <a:endParaRPr lang="ko-KR" altLang="en-US" dirty="0"/>
          </a:p>
        </p:txBody>
      </p:sp>
      <p:sp>
        <p:nvSpPr>
          <p:cNvPr id="31" name="텍스트 개체 틀 29">
            <a:extLst>
              <a:ext uri="{FF2B5EF4-FFF2-40B4-BE49-F238E27FC236}">
                <a16:creationId xmlns:a16="http://schemas.microsoft.com/office/drawing/2014/main" id="{26820C60-E6D8-4BC8-BB1F-FD875B5FD2E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69679" y="548001"/>
            <a:ext cx="8315649" cy="3908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</a:lstStyle>
          <a:p>
            <a:pPr lvl="0"/>
            <a:endParaRPr lang="ko-KR" altLang="en-US" dirty="0"/>
          </a:p>
        </p:txBody>
      </p:sp>
      <p:sp>
        <p:nvSpPr>
          <p:cNvPr id="8" name="Text Box 164">
            <a:extLst>
              <a:ext uri="{FF2B5EF4-FFF2-40B4-BE49-F238E27FC236}">
                <a16:creationId xmlns:a16="http://schemas.microsoft.com/office/drawing/2014/main" id="{B3153572-6981-4792-89C6-8ECE57367CD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0" y="1077019"/>
            <a:ext cx="9906173" cy="363751"/>
          </a:xfrm>
          <a:prstGeom prst="rect">
            <a:avLst/>
          </a:prstGeom>
          <a:solidFill>
            <a:srgbClr val="ECF3FF"/>
          </a:solidFill>
        </p:spPr>
        <p:txBody>
          <a:bodyPr wrap="square" lIns="0" tIns="166590" rIns="0" bIns="0">
            <a:noAutofit/>
          </a:bodyPr>
          <a:lstStyle>
            <a:defPPr>
              <a:defRPr lang="ko-KR"/>
            </a:defPPr>
            <a:lvl1pPr defTabSz="957774">
              <a:defRPr sz="3200" b="1" spc="-135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roid Sans Fallback" pitchFamily="50" charset="-127"/>
                <a:ea typeface="Droid Sans Fallback" pitchFamily="50" charset="-127"/>
                <a:cs typeface="Droid Sans Fallback" pitchFamily="50" charset="-127"/>
              </a:defRPr>
            </a:lvl1pPr>
          </a:lstStyle>
          <a:p>
            <a:pPr algn="ctr" latinLnBrk="0">
              <a:lnSpc>
                <a:spcPct val="110000"/>
              </a:lnSpc>
            </a:pPr>
            <a:endParaRPr lang="en-US" altLang="ko-KR" sz="1481" b="0" spc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ollehche_v2" pitchFamily="18" charset="-127"/>
            </a:endParaRPr>
          </a:p>
        </p:txBody>
      </p:sp>
      <p:sp>
        <p:nvSpPr>
          <p:cNvPr id="12" name="텍스트 개체 틀 29">
            <a:extLst>
              <a:ext uri="{FF2B5EF4-FFF2-40B4-BE49-F238E27FC236}">
                <a16:creationId xmlns:a16="http://schemas.microsoft.com/office/drawing/2014/main" id="{F5B6974E-B899-4B4D-8806-5452CA6D22E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85776" y="1133251"/>
            <a:ext cx="7599553" cy="2512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633" b="1" kern="1200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defRPr>
            </a:lvl1pPr>
            <a:lvl2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</a:lstStyle>
          <a:p>
            <a:pPr marL="0" lvl="0" indent="0" algn="l" defTabSz="414772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tx1">
                  <a:lumMod val="65000"/>
                  <a:lumOff val="35000"/>
                </a:schemeClr>
              </a:buClr>
              <a:buSzPct val="90000"/>
              <a:buFont typeface="Arial" panose="020B0604020202020204" pitchFamily="34" charset="0"/>
              <a:buNone/>
            </a:pPr>
            <a:endParaRPr lang="ko-KR" alt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284F2F5-E6A1-4F28-B4C8-32EDFFC8CBBD}"/>
              </a:ext>
            </a:extLst>
          </p:cNvPr>
          <p:cNvSpPr txBox="1"/>
          <p:nvPr userDrawn="1"/>
        </p:nvSpPr>
        <p:spPr>
          <a:xfrm>
            <a:off x="450073" y="1133251"/>
            <a:ext cx="1300036" cy="2512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lvl="0" algn="l" defTabSz="414772" rtl="0" eaLnBrk="1" latinLnBrk="0" hangingPunct="1"/>
            <a:r>
              <a:rPr lang="ko-KR" altLang="en-US" sz="1633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▶ 화면 경로 </a:t>
            </a:r>
            <a:r>
              <a:rPr lang="en-US" altLang="ko-KR" sz="1633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endParaRPr lang="ko-KR" altLang="en-US" sz="1633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BC50531C-D3BE-4646-A877-E0AA2E689463}"/>
              </a:ext>
            </a:extLst>
          </p:cNvPr>
          <p:cNvSpPr/>
          <p:nvPr userDrawn="1"/>
        </p:nvSpPr>
        <p:spPr>
          <a:xfrm>
            <a:off x="450073" y="1805949"/>
            <a:ext cx="6292185" cy="4595523"/>
          </a:xfrm>
          <a:prstGeom prst="roundRect">
            <a:avLst>
              <a:gd name="adj" fmla="val 2114"/>
            </a:avLst>
          </a:prstGeom>
          <a:solidFill>
            <a:schemeClr val="bg1"/>
          </a:solidFill>
          <a:ln w="19050" cmpd="sng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99908" tIns="0" rIns="0" bIns="0" rtlCol="0" anchor="ctr">
            <a:noAutofit/>
          </a:bodyPr>
          <a:lstStyle/>
          <a:p>
            <a:pPr algn="ctr" defTabSz="988225" latinLnBrk="0">
              <a:spcBef>
                <a:spcPts val="278"/>
              </a:spcBef>
              <a:spcAft>
                <a:spcPts val="278"/>
              </a:spcAft>
              <a:buClr>
                <a:prstClr val="black"/>
              </a:buClr>
              <a:buSzPct val="120000"/>
            </a:pPr>
            <a:endParaRPr lang="ko-KR" altLang="en-US" sz="148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333333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양쪽 모서리가 둥근 사각형 88">
            <a:extLst>
              <a:ext uri="{FF2B5EF4-FFF2-40B4-BE49-F238E27FC236}">
                <a16:creationId xmlns:a16="http://schemas.microsoft.com/office/drawing/2014/main" id="{224283B5-21BE-491A-B14B-F7231DD56873}"/>
              </a:ext>
            </a:extLst>
          </p:cNvPr>
          <p:cNvSpPr/>
          <p:nvPr userDrawn="1"/>
        </p:nvSpPr>
        <p:spPr>
          <a:xfrm rot="10800000" flipH="1" flipV="1">
            <a:off x="527585" y="6104699"/>
            <a:ext cx="6137158" cy="228610"/>
          </a:xfrm>
          <a:prstGeom prst="roundRect">
            <a:avLst/>
          </a:prstGeom>
          <a:solidFill>
            <a:srgbClr val="4472C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16329" rtlCol="0" anchor="ctr">
            <a:noAutofit/>
          </a:bodyPr>
          <a:lstStyle/>
          <a:p>
            <a:pPr algn="ctr" defTabSz="988225"/>
            <a:r>
              <a:rPr lang="ko-KR" altLang="en-US" sz="1089" b="1" spc="-9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➡ 다음 페이지에 계속</a:t>
            </a:r>
          </a:p>
        </p:txBody>
      </p:sp>
      <p:sp>
        <p:nvSpPr>
          <p:cNvPr id="14" name="양쪽 모서리가 둥근 사각형 88">
            <a:extLst>
              <a:ext uri="{FF2B5EF4-FFF2-40B4-BE49-F238E27FC236}">
                <a16:creationId xmlns:a16="http://schemas.microsoft.com/office/drawing/2014/main" id="{1A75C0CB-1E47-436C-A737-819FEABD9DAA}"/>
              </a:ext>
            </a:extLst>
          </p:cNvPr>
          <p:cNvSpPr/>
          <p:nvPr userDrawn="1"/>
        </p:nvSpPr>
        <p:spPr>
          <a:xfrm rot="10800000" flipH="1" flipV="1">
            <a:off x="527585" y="1874111"/>
            <a:ext cx="6137158" cy="228610"/>
          </a:xfrm>
          <a:prstGeom prst="roundRect">
            <a:avLst/>
          </a:prstGeom>
          <a:solidFill>
            <a:srgbClr val="4472C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16329" rtlCol="0" anchor="ctr">
            <a:noAutofit/>
          </a:bodyPr>
          <a:lstStyle/>
          <a:p>
            <a:pPr algn="ctr" defTabSz="988225"/>
            <a:r>
              <a:rPr lang="ko-KR" altLang="en-US" sz="1089" b="1" spc="-9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이전 페이지에 이어서 ➡</a:t>
            </a:r>
          </a:p>
        </p:txBody>
      </p:sp>
      <p:sp>
        <p:nvSpPr>
          <p:cNvPr id="11" name="Rectangle 133">
            <a:extLst>
              <a:ext uri="{FF2B5EF4-FFF2-40B4-BE49-F238E27FC236}">
                <a16:creationId xmlns:a16="http://schemas.microsoft.com/office/drawing/2014/main" id="{E5BA49AD-2E08-4B5C-90B7-802F62B5B0A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787134" y="6498781"/>
            <a:ext cx="331731" cy="111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marL="0" marR="0" lvl="0" indent="0" algn="ctr" defTabSz="8951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9EA403F-0469-45B4-A12C-FC6215912042}" type="slidenum">
              <a:rPr kumimoji="0" lang="en-US" altLang="ko-KR" sz="726" b="0" i="0" u="none" strike="noStrike" kern="1200" cap="none" spc="0" normalizeH="0" baseline="0" smtClean="0">
                <a:ln>
                  <a:solidFill>
                    <a:srgbClr val="DFF3F7">
                      <a:alpha val="0"/>
                    </a:srgbClr>
                  </a:solidFill>
                </a:ln>
                <a:solidFill>
                  <a:srgbClr val="60584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pPr marL="0" marR="0" lvl="0" indent="0" algn="ctr" defTabSz="89518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ko-KR" sz="726" b="0" i="0" u="none" strike="noStrike" kern="1200" cap="none" spc="0" normalizeH="0" baseline="0" dirty="0">
              <a:ln>
                <a:solidFill>
                  <a:srgbClr val="DFF3F7">
                    <a:alpha val="0"/>
                  </a:srgbClr>
                </a:solidFill>
              </a:ln>
              <a:solidFill>
                <a:srgbClr val="60584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7AE3C9E4-15F4-491F-9117-E630D30327B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31124" y="6473549"/>
            <a:ext cx="917467" cy="219073"/>
          </a:xfrm>
          <a:prstGeom prst="rect">
            <a:avLst/>
          </a:prstGeom>
        </p:spPr>
      </p:pic>
      <p:sp>
        <p:nvSpPr>
          <p:cNvPr id="20" name="텍스트 개체 틀 2"/>
          <p:cNvSpPr>
            <a:spLocks noGrp="1"/>
          </p:cNvSpPr>
          <p:nvPr>
            <p:ph type="body" sz="quarter" idx="12" hasCustomPrompt="1"/>
          </p:nvPr>
        </p:nvSpPr>
        <p:spPr>
          <a:xfrm>
            <a:off x="460137" y="490768"/>
            <a:ext cx="812025" cy="602195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 defTabSz="91444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3800" b="1" kern="1200" spc="-100" dirty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68A4FE"/>
                </a:soli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en-US" altLang="ko-KR" dirty="0"/>
              <a:t>00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887637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빈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5550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09F25-6FE3-4ACD-8FB5-FAE2454C1E63}" type="datetimeFigureOut">
              <a:rPr lang="ko-KR" altLang="en-US" smtClean="0"/>
              <a:t>2026-09-03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F70E1C-7E17-4BBA-8488-3AB6ECA4A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256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6" r:id="rId15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:a16="http://schemas.microsoft.com/office/drawing/2014/main" id="{6712B4F2-2F53-405A-96EB-641D2EDC0E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6390" y="2508785"/>
            <a:ext cx="731322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latinLnBrk="1">
              <a:defRPr kumimoji="1" sz="11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 latinLnBrk="1">
              <a:defRPr kumimoji="1" sz="11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 latinLnBrk="1">
              <a:defRPr kumimoji="1" sz="11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 latinLnBrk="1">
              <a:defRPr kumimoji="1" sz="11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 latinLnBrk="1">
              <a:defRPr kumimoji="1" sz="11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45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기술용역 조달업체정보등록</a:t>
            </a:r>
            <a:endParaRPr lang="en-US" altLang="ko-KR" sz="45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/>
            <a:r>
              <a:rPr lang="ko-KR" altLang="en-US" sz="45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화면가이드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7E6AF0B4-6A87-4E3C-8603-3EC2F91104C6}"/>
              </a:ext>
            </a:extLst>
          </p:cNvPr>
          <p:cNvCxnSpPr>
            <a:cxnSpLocks/>
          </p:cNvCxnSpPr>
          <p:nvPr/>
        </p:nvCxnSpPr>
        <p:spPr>
          <a:xfrm>
            <a:off x="1296390" y="4006315"/>
            <a:ext cx="731322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CE735DD9-BC92-424E-8B85-B4E2C3706B7F}"/>
              </a:ext>
            </a:extLst>
          </p:cNvPr>
          <p:cNvCxnSpPr>
            <a:cxnSpLocks/>
          </p:cNvCxnSpPr>
          <p:nvPr/>
        </p:nvCxnSpPr>
        <p:spPr>
          <a:xfrm>
            <a:off x="1296390" y="2495550"/>
            <a:ext cx="731322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3996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A697D04F-5585-4ADC-97C9-D0A2FF8AFBDD}"/>
              </a:ext>
            </a:extLst>
          </p:cNvPr>
          <p:cNvGrpSpPr/>
          <p:nvPr/>
        </p:nvGrpSpPr>
        <p:grpSpPr>
          <a:xfrm>
            <a:off x="534312" y="2860609"/>
            <a:ext cx="6149439" cy="2781117"/>
            <a:chOff x="759029" y="3036678"/>
            <a:chExt cx="5535410" cy="2503419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6C9614E3-4BE2-4268-AD96-DA0787E36C8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5968" y="3037529"/>
              <a:ext cx="5466737" cy="1483566"/>
            </a:xfrm>
            <a:prstGeom prst="rect">
              <a:avLst/>
            </a:prstGeom>
          </p:spPr>
        </p:pic>
        <p:pic>
          <p:nvPicPr>
            <p:cNvPr id="71" name="그림 7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88037" y="4562312"/>
              <a:ext cx="5444668" cy="947904"/>
            </a:xfrm>
            <a:prstGeom prst="rect">
              <a:avLst/>
            </a:prstGeom>
          </p:spPr>
        </p:pic>
        <p:sp>
          <p:nvSpPr>
            <p:cNvPr id="74" name="직사각형 240">
              <a:extLst>
                <a:ext uri="{FF2B5EF4-FFF2-40B4-BE49-F238E27FC236}">
                  <a16:creationId xmlns:a16="http://schemas.microsoft.com/office/drawing/2014/main" id="{D4644105-ACF0-4091-912C-C33F4A931B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029" y="4550288"/>
              <a:ext cx="5535410" cy="989809"/>
            </a:xfrm>
            <a:prstGeom prst="rect">
              <a:avLst/>
            </a:prstGeom>
            <a:noFill/>
            <a:ln w="19050">
              <a:solidFill>
                <a:srgbClr val="E4032E"/>
              </a:solidFill>
              <a:prstDash val="solid"/>
            </a:ln>
            <a:effectLst>
              <a:outerShdw blurRad="25400" dist="12700" dir="198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lvl="1" defTabSz="1021270"/>
              <a:endParaRPr lang="ko-KR" altLang="en-US" sz="816" spc="-18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고딕" panose="020D0304000000000000" pitchFamily="50" charset="-127"/>
                <a:ea typeface="나눔고딕" panose="020D0304000000000000" pitchFamily="50" charset="-127"/>
                <a:sym typeface="나눔고딕 Bold"/>
              </a:endParaRPr>
            </a:p>
          </p:txBody>
        </p:sp>
        <p:sp>
          <p:nvSpPr>
            <p:cNvPr id="75" name="직사각형 240">
              <a:extLst>
                <a:ext uri="{FF2B5EF4-FFF2-40B4-BE49-F238E27FC236}">
                  <a16:creationId xmlns:a16="http://schemas.microsoft.com/office/drawing/2014/main" id="{D4644105-ACF0-4091-912C-C33F4A931B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029" y="3036678"/>
              <a:ext cx="5535410" cy="1440228"/>
            </a:xfrm>
            <a:prstGeom prst="rect">
              <a:avLst/>
            </a:prstGeom>
            <a:noFill/>
            <a:ln w="19050">
              <a:solidFill>
                <a:srgbClr val="E4032E"/>
              </a:solidFill>
              <a:prstDash val="solid"/>
            </a:ln>
            <a:effectLst>
              <a:outerShdw blurRad="25400" dist="12700" dir="198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lvl="1" defTabSz="1021270"/>
              <a:endParaRPr lang="ko-KR" altLang="en-US" sz="816" spc="-18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고딕" panose="020D0304000000000000" pitchFamily="50" charset="-127"/>
                <a:ea typeface="나눔고딕" panose="020D0304000000000000" pitchFamily="50" charset="-127"/>
                <a:sym typeface="나눔고딕 Bold"/>
              </a:endParaRPr>
            </a:p>
          </p:txBody>
        </p:sp>
      </p:grp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8B73FEA4-91E9-4CC2-9C96-ABFA7EDF85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기술용역 조달업체정보 등록</a:t>
            </a:r>
          </a:p>
        </p:txBody>
      </p:sp>
      <p:sp>
        <p:nvSpPr>
          <p:cNvPr id="11" name="텍스트 개체 틀 10">
            <a:extLst>
              <a:ext uri="{FF2B5EF4-FFF2-40B4-BE49-F238E27FC236}">
                <a16:creationId xmlns:a16="http://schemas.microsoft.com/office/drawing/2014/main" id="{00AF3415-CD62-411D-BF14-B65C1E842E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ko-KR" altLang="en-US" dirty="0"/>
              <a:t>공통 </a:t>
            </a:r>
            <a:r>
              <a:rPr lang="en-US" altLang="ko-KR" dirty="0"/>
              <a:t>&gt; </a:t>
            </a:r>
            <a:r>
              <a:rPr lang="ko-KR" altLang="en-US" dirty="0"/>
              <a:t>심사업체정보관리 </a:t>
            </a:r>
            <a:r>
              <a:rPr lang="en-US" altLang="ko-KR" dirty="0"/>
              <a:t>&gt; </a:t>
            </a:r>
            <a:r>
              <a:rPr lang="ko-KR" altLang="en-US" dirty="0"/>
              <a:t>기술용역 조달업체정보 등록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E7C4466F-E828-42B6-B787-13878AF1ADFA}"/>
              </a:ext>
            </a:extLst>
          </p:cNvPr>
          <p:cNvSpPr txBox="1"/>
          <p:nvPr/>
        </p:nvSpPr>
        <p:spPr>
          <a:xfrm>
            <a:off x="7619784" y="1639041"/>
            <a:ext cx="970587" cy="223459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none" lIns="0" tIns="0" rIns="0" bIns="0" rtlCol="0" anchor="ctr">
            <a:spAutoFit/>
          </a:bodyPr>
          <a:lstStyle/>
          <a:p>
            <a:pPr algn="ctr" latinLnBrk="0"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[ </a:t>
            </a:r>
            <a:r>
              <a:rPr lang="ko-KR" altLang="en-US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화면 설명 </a:t>
            </a: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]</a:t>
            </a:r>
          </a:p>
        </p:txBody>
      </p: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FD8D694F-37EB-41CD-B891-438D05C87A50}"/>
              </a:ext>
            </a:extLst>
          </p:cNvPr>
          <p:cNvGrpSpPr/>
          <p:nvPr/>
        </p:nvGrpSpPr>
        <p:grpSpPr>
          <a:xfrm>
            <a:off x="6835171" y="1958268"/>
            <a:ext cx="2539813" cy="532780"/>
            <a:chOff x="8145694" y="2206400"/>
            <a:chExt cx="2799674" cy="587292"/>
          </a:xfrm>
        </p:grpSpPr>
        <p:sp>
          <p:nvSpPr>
            <p:cNvPr id="55" name="사각형: 둥근 모서리 54">
              <a:extLst>
                <a:ext uri="{FF2B5EF4-FFF2-40B4-BE49-F238E27FC236}">
                  <a16:creationId xmlns:a16="http://schemas.microsoft.com/office/drawing/2014/main" id="{D0ED87DA-5040-4987-AFD8-956C2A644C82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개요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FADBE80C-0E37-4DFF-96DB-678292A21E78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조달업체정보를 등록 및 승인요청하는 화면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7" name="직선 연결선 56">
              <a:extLst>
                <a:ext uri="{FF2B5EF4-FFF2-40B4-BE49-F238E27FC236}">
                  <a16:creationId xmlns:a16="http://schemas.microsoft.com/office/drawing/2014/main" id="{7D186B11-23D8-4E51-B500-7C8388FC6E95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65D10FC1-5FB7-4B2B-AEF0-FEB7C712DFCB}"/>
              </a:ext>
            </a:extLst>
          </p:cNvPr>
          <p:cNvGrpSpPr/>
          <p:nvPr/>
        </p:nvGrpSpPr>
        <p:grpSpPr>
          <a:xfrm>
            <a:off x="6835171" y="2599341"/>
            <a:ext cx="2539813" cy="532780"/>
            <a:chOff x="8145694" y="2206400"/>
            <a:chExt cx="2799674" cy="587292"/>
          </a:xfrm>
        </p:grpSpPr>
        <p:sp>
          <p:nvSpPr>
            <p:cNvPr id="59" name="사각형: 둥근 모서리 77">
              <a:extLst>
                <a:ext uri="{FF2B5EF4-FFF2-40B4-BE49-F238E27FC236}">
                  <a16:creationId xmlns:a16="http://schemas.microsoft.com/office/drawing/2014/main" id="{D80EE21B-01F6-4A5D-A42A-8FA06035D051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이용자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DD49F2C9-916D-4495-A9A5-19EC64F2A732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61" name="직선 연결선 60">
              <a:extLst>
                <a:ext uri="{FF2B5EF4-FFF2-40B4-BE49-F238E27FC236}">
                  <a16:creationId xmlns:a16="http://schemas.microsoft.com/office/drawing/2014/main" id="{022DECF9-FAFE-4B3E-BA8D-E1FCBA0DDEB1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그룹 61">
            <a:extLst>
              <a:ext uri="{FF2B5EF4-FFF2-40B4-BE49-F238E27FC236}">
                <a16:creationId xmlns:a16="http://schemas.microsoft.com/office/drawing/2014/main" id="{C7A58B7C-73BA-4BB8-86BF-8F51B5395635}"/>
              </a:ext>
            </a:extLst>
          </p:cNvPr>
          <p:cNvGrpSpPr/>
          <p:nvPr/>
        </p:nvGrpSpPr>
        <p:grpSpPr>
          <a:xfrm>
            <a:off x="6835171" y="3240419"/>
            <a:ext cx="2539813" cy="1830891"/>
            <a:chOff x="8145694" y="2206400"/>
            <a:chExt cx="2799674" cy="2018217"/>
          </a:xfrm>
        </p:grpSpPr>
        <p:sp>
          <p:nvSpPr>
            <p:cNvPr id="63" name="사각형: 둥근 모서리 81">
              <a:extLst>
                <a:ext uri="{FF2B5EF4-FFF2-40B4-BE49-F238E27FC236}">
                  <a16:creationId xmlns:a16="http://schemas.microsoft.com/office/drawing/2014/main" id="{F61B04CF-BE47-4D98-AEAA-E9F168534044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처리절차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92E35FD1-1FD1-42D9-8437-2E78E7CE5EF1}"/>
                </a:ext>
              </a:extLst>
            </p:cNvPr>
            <p:cNvSpPr txBox="1"/>
            <p:nvPr/>
          </p:nvSpPr>
          <p:spPr>
            <a:xfrm>
              <a:off x="8304105" y="2521429"/>
              <a:ext cx="2641263" cy="1703188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입찰에 참여할 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용역구분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(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건설사업관리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설계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을 선택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용역구분 선택에 따라 업체정보종류가 구분되어 표시된다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    ※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건설사업관리는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공종구분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(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건축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</a:t>
              </a:r>
            </a:p>
            <a:p>
              <a:pPr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       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토목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선택 필요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  <a:p>
              <a:pPr marL="228600" indent="-228600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 startAt="2"/>
              </a:pP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업체정보관리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버튼을 클릭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하여 호출되는 팝업에서 업체정보를 등록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(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수정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</p:txBody>
        </p:sp>
        <p:cxnSp>
          <p:nvCxnSpPr>
            <p:cNvPr id="65" name="직선 연결선 64">
              <a:extLst>
                <a:ext uri="{FF2B5EF4-FFF2-40B4-BE49-F238E27FC236}">
                  <a16:creationId xmlns:a16="http://schemas.microsoft.com/office/drawing/2014/main" id="{520AC54D-98D8-4857-919F-540067ED22C6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08F5884F-6817-4798-B364-25A33F98BFA2}"/>
              </a:ext>
            </a:extLst>
          </p:cNvPr>
          <p:cNvGrpSpPr/>
          <p:nvPr/>
        </p:nvGrpSpPr>
        <p:grpSpPr>
          <a:xfrm>
            <a:off x="6835171" y="5133745"/>
            <a:ext cx="2539813" cy="701741"/>
            <a:chOff x="8145694" y="2206400"/>
            <a:chExt cx="2799674" cy="773540"/>
          </a:xfrm>
        </p:grpSpPr>
        <p:sp>
          <p:nvSpPr>
            <p:cNvPr id="67" name="사각형: 둥근 모서리 85">
              <a:extLst>
                <a:ext uri="{FF2B5EF4-FFF2-40B4-BE49-F238E27FC236}">
                  <a16:creationId xmlns:a16="http://schemas.microsoft.com/office/drawing/2014/main" id="{DAFCCFCE-0BEB-4724-B274-2FF89CC69E02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주의사항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B886BFBC-13E5-4B1B-AD56-9AE208F53D72}"/>
                </a:ext>
              </a:extLst>
            </p:cNvPr>
            <p:cNvSpPr txBox="1"/>
            <p:nvPr/>
          </p:nvSpPr>
          <p:spPr>
            <a:xfrm>
              <a:off x="8304104" y="2521434"/>
              <a:ext cx="2641263" cy="458506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공고별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세부평가기준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공고서 및 화면가이드 등을 숙지 후 업체정보 등록한다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cxnSp>
          <p:nvCxnSpPr>
            <p:cNvPr id="69" name="직선 연결선 68">
              <a:extLst>
                <a:ext uri="{FF2B5EF4-FFF2-40B4-BE49-F238E27FC236}">
                  <a16:creationId xmlns:a16="http://schemas.microsoft.com/office/drawing/2014/main" id="{12BB4051-857F-4A17-B692-40EC751799C9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2" name="직사각형 240">
            <a:extLst>
              <a:ext uri="{FF2B5EF4-FFF2-40B4-BE49-F238E27FC236}">
                <a16:creationId xmlns:a16="http://schemas.microsoft.com/office/drawing/2014/main" id="{D4644105-ACF0-4091-912C-C33F4A931B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1101" y="2942429"/>
            <a:ext cx="518392" cy="16822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73" name="직사각형 240">
            <a:extLst>
              <a:ext uri="{FF2B5EF4-FFF2-40B4-BE49-F238E27FC236}">
                <a16:creationId xmlns:a16="http://schemas.microsoft.com/office/drawing/2014/main" id="{D4644105-ACF0-4091-912C-C33F4A931B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7151" y="4603766"/>
            <a:ext cx="290671" cy="145589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76" name="직사각형 240">
            <a:extLst>
              <a:ext uri="{FF2B5EF4-FFF2-40B4-BE49-F238E27FC236}">
                <a16:creationId xmlns:a16="http://schemas.microsoft.com/office/drawing/2014/main" id="{D4644105-ACF0-4091-912C-C33F4A931B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9918" y="3920356"/>
            <a:ext cx="417819" cy="17751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78" name="타원 77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1053362" y="2817054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9" name="타원 78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255828" y="3806963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1" name="타원 80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1525042" y="4493656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7" name="사각형: 둥근 모서리 46">
            <a:extLst>
              <a:ext uri="{FF2B5EF4-FFF2-40B4-BE49-F238E27FC236}">
                <a16:creationId xmlns:a16="http://schemas.microsoft.com/office/drawing/2014/main" id="{3B0D6F63-CB30-46F8-8AFE-30E29A3271A0}"/>
              </a:ext>
            </a:extLst>
          </p:cNvPr>
          <p:cNvSpPr/>
          <p:nvPr/>
        </p:nvSpPr>
        <p:spPr>
          <a:xfrm>
            <a:off x="5239430" y="3452930"/>
            <a:ext cx="973365" cy="261551"/>
          </a:xfrm>
          <a:prstGeom prst="roundRect">
            <a:avLst>
              <a:gd name="adj" fmla="val 13123"/>
            </a:avLst>
          </a:prstGeom>
          <a:solidFill>
            <a:srgbClr val="4472C4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98" b="1" spc="-45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건설사업관리</a:t>
            </a:r>
            <a:endParaRPr lang="en-US" altLang="ko-KR" sz="998" b="1" spc="-45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사각형: 둥근 모서리 46">
            <a:extLst>
              <a:ext uri="{FF2B5EF4-FFF2-40B4-BE49-F238E27FC236}">
                <a16:creationId xmlns:a16="http://schemas.microsoft.com/office/drawing/2014/main" id="{3B0D6F63-CB30-46F8-8AFE-30E29A3271A0}"/>
              </a:ext>
            </a:extLst>
          </p:cNvPr>
          <p:cNvSpPr/>
          <p:nvPr/>
        </p:nvSpPr>
        <p:spPr>
          <a:xfrm>
            <a:off x="5242508" y="4592336"/>
            <a:ext cx="973365" cy="261551"/>
          </a:xfrm>
          <a:prstGeom prst="roundRect">
            <a:avLst>
              <a:gd name="adj" fmla="val 13123"/>
            </a:avLst>
          </a:prstGeom>
          <a:solidFill>
            <a:srgbClr val="4472C4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98" b="1" spc="-45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설계</a:t>
            </a:r>
            <a:endParaRPr lang="en-US" altLang="ko-KR" sz="998" b="1" spc="-45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72DA7E4-779D-46D9-B8CB-B52FE4A171E9}"/>
              </a:ext>
            </a:extLst>
          </p:cNvPr>
          <p:cNvSpPr txBox="1"/>
          <p:nvPr/>
        </p:nvSpPr>
        <p:spPr>
          <a:xfrm>
            <a:off x="5315833" y="4806080"/>
            <a:ext cx="932266" cy="262764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square" lIns="0" rIns="0" rtlCol="0">
            <a:spAutoFit/>
          </a:bodyPr>
          <a:lstStyle/>
          <a:p>
            <a:pPr>
              <a:lnSpc>
                <a:spcPct val="110000"/>
              </a:lnSpc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100" b="1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(p.13~18</a:t>
            </a:r>
            <a:r>
              <a:rPr lang="ko-KR" altLang="en-US" sz="1100" b="1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참고</a:t>
            </a:r>
            <a:r>
              <a:rPr lang="en-US" altLang="ko-KR" sz="1100" b="1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100" b="1" spc="-45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accent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75918B9-2532-46C7-876F-D8189D6C8E96}"/>
              </a:ext>
            </a:extLst>
          </p:cNvPr>
          <p:cNvSpPr txBox="1"/>
          <p:nvPr/>
        </p:nvSpPr>
        <p:spPr>
          <a:xfrm>
            <a:off x="5367866" y="3666869"/>
            <a:ext cx="836462" cy="262764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square" lIns="0" rIns="0" rtlCol="0">
            <a:spAutoFit/>
          </a:bodyPr>
          <a:lstStyle/>
          <a:p>
            <a:pPr>
              <a:lnSpc>
                <a:spcPct val="110000"/>
              </a:lnSpc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100" b="1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(p.3~12</a:t>
            </a:r>
            <a:r>
              <a:rPr lang="ko-KR" altLang="en-US" sz="1100" b="1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참고</a:t>
            </a:r>
            <a:r>
              <a:rPr lang="en-US" altLang="ko-KR" sz="1100" b="1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100" b="1" spc="-45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accent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616D68C6-DEBF-4996-B3EE-DE8C27D47FB9}"/>
              </a:ext>
            </a:extLst>
          </p:cNvPr>
          <p:cNvSpPr/>
          <p:nvPr/>
        </p:nvSpPr>
        <p:spPr>
          <a:xfrm>
            <a:off x="469662" y="6087370"/>
            <a:ext cx="6226413" cy="25128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240">
            <a:extLst>
              <a:ext uri="{FF2B5EF4-FFF2-40B4-BE49-F238E27FC236}">
                <a16:creationId xmlns:a16="http://schemas.microsoft.com/office/drawing/2014/main" id="{31AD0A07-311C-4C3D-836E-278062CED9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9918" y="5282588"/>
            <a:ext cx="417819" cy="17751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401DF605-AD8C-49AA-ACB1-5461C863E803}"/>
              </a:ext>
            </a:extLst>
          </p:cNvPr>
          <p:cNvSpPr/>
          <p:nvPr/>
        </p:nvSpPr>
        <p:spPr>
          <a:xfrm>
            <a:off x="5255828" y="5169195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39626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63B197C-7B3E-4232-ABC5-7041321768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2930" y="2271975"/>
            <a:ext cx="5956319" cy="3201636"/>
          </a:xfrm>
          <a:prstGeom prst="rect">
            <a:avLst/>
          </a:prstGeom>
        </p:spPr>
      </p:pic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8B73FEA4-91E9-4CC2-9C96-ABFA7EDF85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건설사업관리 업체정보 등록</a:t>
            </a:r>
          </a:p>
        </p:txBody>
      </p:sp>
      <p:sp>
        <p:nvSpPr>
          <p:cNvPr id="11" name="텍스트 개체 틀 10">
            <a:extLst>
              <a:ext uri="{FF2B5EF4-FFF2-40B4-BE49-F238E27FC236}">
                <a16:creationId xmlns:a16="http://schemas.microsoft.com/office/drawing/2014/main" id="{00AF3415-CD62-411D-BF14-B65C1E842E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ko-KR" altLang="en-US" dirty="0"/>
              <a:t>업체정보관리 버튼 클릭 </a:t>
            </a:r>
            <a:r>
              <a:rPr lang="en-US" altLang="ko-KR" dirty="0"/>
              <a:t>&gt; </a:t>
            </a:r>
            <a:r>
              <a:rPr lang="ko-KR" altLang="en-US" dirty="0"/>
              <a:t>재무정보 탭 클릭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dirty="0"/>
              <a:t>02</a:t>
            </a:r>
            <a:endParaRPr lang="ko-KR" alt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7C4466F-E828-42B6-B787-13878AF1ADFA}"/>
              </a:ext>
            </a:extLst>
          </p:cNvPr>
          <p:cNvSpPr txBox="1"/>
          <p:nvPr/>
        </p:nvSpPr>
        <p:spPr>
          <a:xfrm>
            <a:off x="7619784" y="1639041"/>
            <a:ext cx="970587" cy="223459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none" lIns="0" tIns="0" rIns="0" bIns="0" rtlCol="0" anchor="ctr">
            <a:spAutoFit/>
          </a:bodyPr>
          <a:lstStyle/>
          <a:p>
            <a:pPr algn="ctr" latinLnBrk="0"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[ </a:t>
            </a:r>
            <a:r>
              <a:rPr lang="ko-KR" altLang="en-US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화면 설명 </a:t>
            </a: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]</a:t>
            </a: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F8D9D719-1E6B-4469-AC4E-99B173827A99}"/>
              </a:ext>
            </a:extLst>
          </p:cNvPr>
          <p:cNvGrpSpPr/>
          <p:nvPr/>
        </p:nvGrpSpPr>
        <p:grpSpPr>
          <a:xfrm>
            <a:off x="6835171" y="1958268"/>
            <a:ext cx="2539813" cy="532780"/>
            <a:chOff x="8145694" y="2206400"/>
            <a:chExt cx="2799674" cy="587292"/>
          </a:xfrm>
        </p:grpSpPr>
        <p:sp>
          <p:nvSpPr>
            <p:cNvPr id="30" name="사각형: 둥근 모서리 29">
              <a:extLst>
                <a:ext uri="{FF2B5EF4-FFF2-40B4-BE49-F238E27FC236}">
                  <a16:creationId xmlns:a16="http://schemas.microsoft.com/office/drawing/2014/main" id="{27AA0234-4E6E-4F5A-BE29-1EB11F9CE99B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개요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0F5473A1-44E1-484D-A5ED-0A084ACC476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</a:rPr>
                <a:t>건설사업관리용역 업체정보 등록 화면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32" name="직선 연결선 31">
              <a:extLst>
                <a:ext uri="{FF2B5EF4-FFF2-40B4-BE49-F238E27FC236}">
                  <a16:creationId xmlns:a16="http://schemas.microsoft.com/office/drawing/2014/main" id="{606C27BD-4309-424D-8667-772ECE3B6876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B55A26D5-D1C5-4848-9B12-CB85B57FC6AC}"/>
              </a:ext>
            </a:extLst>
          </p:cNvPr>
          <p:cNvGrpSpPr/>
          <p:nvPr/>
        </p:nvGrpSpPr>
        <p:grpSpPr>
          <a:xfrm>
            <a:off x="6835171" y="2694959"/>
            <a:ext cx="2539813" cy="532780"/>
            <a:chOff x="8145694" y="2206400"/>
            <a:chExt cx="2799674" cy="587292"/>
          </a:xfrm>
        </p:grpSpPr>
        <p:sp>
          <p:nvSpPr>
            <p:cNvPr id="34" name="사각형: 둥근 모서리 33">
              <a:extLst>
                <a:ext uri="{FF2B5EF4-FFF2-40B4-BE49-F238E27FC236}">
                  <a16:creationId xmlns:a16="http://schemas.microsoft.com/office/drawing/2014/main" id="{3A7691FD-983F-4D27-9280-9379890CA0DE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이용자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9484A22-8F54-47E7-902E-2A809E533DE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36" name="직선 연결선 35">
              <a:extLst>
                <a:ext uri="{FF2B5EF4-FFF2-40B4-BE49-F238E27FC236}">
                  <a16:creationId xmlns:a16="http://schemas.microsoft.com/office/drawing/2014/main" id="{A0F43E99-8AA9-43AC-97D3-FD9E76E4F63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91E5987B-C1C0-4E86-B800-682784A2528F}"/>
              </a:ext>
            </a:extLst>
          </p:cNvPr>
          <p:cNvGrpSpPr/>
          <p:nvPr/>
        </p:nvGrpSpPr>
        <p:grpSpPr>
          <a:xfrm>
            <a:off x="6835171" y="3401778"/>
            <a:ext cx="2539813" cy="1999850"/>
            <a:chOff x="8145694" y="2206400"/>
            <a:chExt cx="2799674" cy="2204465"/>
          </a:xfrm>
        </p:grpSpPr>
        <p:sp>
          <p:nvSpPr>
            <p:cNvPr id="38" name="사각형: 둥근 모서리 37">
              <a:extLst>
                <a:ext uri="{FF2B5EF4-FFF2-40B4-BE49-F238E27FC236}">
                  <a16:creationId xmlns:a16="http://schemas.microsoft.com/office/drawing/2014/main" id="{DADC31B5-87BA-4CCB-8EC5-2DDD5E305744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처리절차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1D37C5B-4AF0-4FD6-8951-F194C287C894}"/>
                </a:ext>
              </a:extLst>
            </p:cNvPr>
            <p:cNvSpPr txBox="1"/>
            <p:nvPr/>
          </p:nvSpPr>
          <p:spPr>
            <a:xfrm>
              <a:off x="8304105" y="2521432"/>
              <a:ext cx="2641263" cy="1889433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신규정보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등록 시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회계연도를 입력하고 하단에 </a:t>
              </a:r>
              <a:r>
                <a:rPr lang="ko-KR" altLang="en-US" sz="998" b="1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결산정보를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입력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기존 정보 수정 시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회계연도를 선택하고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조회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결산정보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조회 후 조회된 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결산정보를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수정한다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삭제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현재 입력된 결산정보 내용을 삭제한다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.(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필요시 사용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저장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재무정보를 저장한다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</p:txBody>
        </p:sp>
        <p:cxnSp>
          <p:nvCxnSpPr>
            <p:cNvPr id="40" name="직선 연결선 39">
              <a:extLst>
                <a:ext uri="{FF2B5EF4-FFF2-40B4-BE49-F238E27FC236}">
                  <a16:creationId xmlns:a16="http://schemas.microsoft.com/office/drawing/2014/main" id="{90536078-201C-4D0B-A2EE-4434F58552D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4459FB68-7EF2-40FD-AC0E-B3AD6BDF18FF}"/>
              </a:ext>
            </a:extLst>
          </p:cNvPr>
          <p:cNvGrpSpPr/>
          <p:nvPr/>
        </p:nvGrpSpPr>
        <p:grpSpPr>
          <a:xfrm>
            <a:off x="6835171" y="5453828"/>
            <a:ext cx="2539813" cy="701736"/>
            <a:chOff x="8145694" y="2206400"/>
            <a:chExt cx="2799674" cy="773534"/>
          </a:xfrm>
        </p:grpSpPr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9AC2EDCA-87F5-4582-93F3-71ED37D10FFF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주의사항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510959CF-E4A2-4698-BC5E-B89FF8BFD54D}"/>
                </a:ext>
              </a:extLst>
            </p:cNvPr>
            <p:cNvSpPr txBox="1"/>
            <p:nvPr/>
          </p:nvSpPr>
          <p:spPr>
            <a:xfrm>
              <a:off x="8304105" y="2521429"/>
              <a:ext cx="2641263" cy="458505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신용평가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내용에 이상이 있을 경우 콜센터로 문의한다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46" name="직선 연결선 45">
              <a:extLst>
                <a:ext uri="{FF2B5EF4-FFF2-40B4-BE49-F238E27FC236}">
                  <a16:creationId xmlns:a16="http://schemas.microsoft.com/office/drawing/2014/main" id="{5307198D-E351-4B9B-8000-587910F6B66F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0194" y="3516845"/>
            <a:ext cx="635726" cy="16200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4728749" y="3387834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6171900" y="5084911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1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9876" y="5244049"/>
            <a:ext cx="273600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53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1986" y="3516845"/>
            <a:ext cx="589337" cy="16200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54" name="타원 53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480541" y="3387834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5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9212" y="3516845"/>
            <a:ext cx="264184" cy="16200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56" name="타원 55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6053490" y="3387834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1212F047-621D-4983-A339-962367FF8478}"/>
              </a:ext>
            </a:extLst>
          </p:cNvPr>
          <p:cNvSpPr/>
          <p:nvPr/>
        </p:nvSpPr>
        <p:spPr>
          <a:xfrm>
            <a:off x="469662" y="6087370"/>
            <a:ext cx="6226413" cy="25128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2684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8B73FEA4-91E9-4CC2-9C96-ABFA7EDF85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건설사업관리 업체정보 등록</a:t>
            </a:r>
          </a:p>
        </p:txBody>
      </p:sp>
      <p:sp>
        <p:nvSpPr>
          <p:cNvPr id="11" name="텍스트 개체 틀 10">
            <a:extLst>
              <a:ext uri="{FF2B5EF4-FFF2-40B4-BE49-F238E27FC236}">
                <a16:creationId xmlns:a16="http://schemas.microsoft.com/office/drawing/2014/main" id="{00AF3415-CD62-411D-BF14-B65C1E842E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ko-KR" altLang="en-US" dirty="0"/>
              <a:t>업체정보관리 버튼 클릭 </a:t>
            </a:r>
            <a:r>
              <a:rPr lang="en-US" altLang="ko-KR" dirty="0"/>
              <a:t>&gt; </a:t>
            </a:r>
            <a:r>
              <a:rPr lang="ko-KR" altLang="en-US" dirty="0"/>
              <a:t>업체기술개발정보 탭 클릭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dirty="0"/>
              <a:t>02</a:t>
            </a:r>
            <a:endParaRPr lang="ko-KR" alt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7C4466F-E828-42B6-B787-13878AF1ADFA}"/>
              </a:ext>
            </a:extLst>
          </p:cNvPr>
          <p:cNvSpPr txBox="1"/>
          <p:nvPr/>
        </p:nvSpPr>
        <p:spPr>
          <a:xfrm>
            <a:off x="7619784" y="1639041"/>
            <a:ext cx="970587" cy="223459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none" lIns="0" tIns="0" rIns="0" bIns="0" rtlCol="0" anchor="ctr">
            <a:spAutoFit/>
          </a:bodyPr>
          <a:lstStyle/>
          <a:p>
            <a:pPr algn="ctr" latinLnBrk="0"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[ </a:t>
            </a:r>
            <a:r>
              <a:rPr lang="ko-KR" altLang="en-US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화면 설명 </a:t>
            </a: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]</a:t>
            </a: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F8D9D719-1E6B-4469-AC4E-99B173827A99}"/>
              </a:ext>
            </a:extLst>
          </p:cNvPr>
          <p:cNvGrpSpPr/>
          <p:nvPr/>
        </p:nvGrpSpPr>
        <p:grpSpPr>
          <a:xfrm>
            <a:off x="6835171" y="1958268"/>
            <a:ext cx="2539813" cy="532780"/>
            <a:chOff x="8145694" y="2206400"/>
            <a:chExt cx="2799674" cy="587292"/>
          </a:xfrm>
        </p:grpSpPr>
        <p:sp>
          <p:nvSpPr>
            <p:cNvPr id="47" name="사각형: 둥근 모서리 29">
              <a:extLst>
                <a:ext uri="{FF2B5EF4-FFF2-40B4-BE49-F238E27FC236}">
                  <a16:creationId xmlns:a16="http://schemas.microsoft.com/office/drawing/2014/main" id="{27AA0234-4E6E-4F5A-BE29-1EB11F9CE99B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개요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F5473A1-44E1-484D-A5ED-0A084ACC476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</a:rPr>
                <a:t>건설사업관리용역 업체정보 등록 화면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0" name="직선 연결선 49">
              <a:extLst>
                <a:ext uri="{FF2B5EF4-FFF2-40B4-BE49-F238E27FC236}">
                  <a16:creationId xmlns:a16="http://schemas.microsoft.com/office/drawing/2014/main" id="{606C27BD-4309-424D-8667-772ECE3B6876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B55A26D5-D1C5-4848-9B12-CB85B57FC6AC}"/>
              </a:ext>
            </a:extLst>
          </p:cNvPr>
          <p:cNvGrpSpPr/>
          <p:nvPr/>
        </p:nvGrpSpPr>
        <p:grpSpPr>
          <a:xfrm>
            <a:off x="6835171" y="2694959"/>
            <a:ext cx="2539813" cy="532780"/>
            <a:chOff x="8145694" y="2206400"/>
            <a:chExt cx="2799674" cy="587292"/>
          </a:xfrm>
        </p:grpSpPr>
        <p:sp>
          <p:nvSpPr>
            <p:cNvPr id="52" name="사각형: 둥근 모서리 33">
              <a:extLst>
                <a:ext uri="{FF2B5EF4-FFF2-40B4-BE49-F238E27FC236}">
                  <a16:creationId xmlns:a16="http://schemas.microsoft.com/office/drawing/2014/main" id="{3A7691FD-983F-4D27-9280-9379890CA0DE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이용자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39484A22-8F54-47E7-902E-2A809E533DE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4" name="직선 연결선 53">
              <a:extLst>
                <a:ext uri="{FF2B5EF4-FFF2-40B4-BE49-F238E27FC236}">
                  <a16:creationId xmlns:a16="http://schemas.microsoft.com/office/drawing/2014/main" id="{A0F43E99-8AA9-43AC-97D3-FD9E76E4F63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91E5987B-C1C0-4E86-B800-682784A2528F}"/>
              </a:ext>
            </a:extLst>
          </p:cNvPr>
          <p:cNvGrpSpPr/>
          <p:nvPr/>
        </p:nvGrpSpPr>
        <p:grpSpPr>
          <a:xfrm>
            <a:off x="6835171" y="3401777"/>
            <a:ext cx="2539813" cy="1637762"/>
            <a:chOff x="8145694" y="2206400"/>
            <a:chExt cx="2799674" cy="1805329"/>
          </a:xfrm>
        </p:grpSpPr>
        <p:sp>
          <p:nvSpPr>
            <p:cNvPr id="56" name="사각형: 둥근 모서리 37">
              <a:extLst>
                <a:ext uri="{FF2B5EF4-FFF2-40B4-BE49-F238E27FC236}">
                  <a16:creationId xmlns:a16="http://schemas.microsoft.com/office/drawing/2014/main" id="{DADC31B5-87BA-4CCB-8EC5-2DDD5E305744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처리절차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41D37C5B-4AF0-4FD6-8951-F194C287C894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1490299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목록에서 삭제할 행을 선택하고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행삭제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건설신기술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/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특허  정보를 삭제한다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행추가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건설신기술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/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특허 정보를 추가한다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저장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업체기술개발정보를 저장한다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</p:txBody>
        </p:sp>
        <p:cxnSp>
          <p:nvCxnSpPr>
            <p:cNvPr id="58" name="직선 연결선 57">
              <a:extLst>
                <a:ext uri="{FF2B5EF4-FFF2-40B4-BE49-F238E27FC236}">
                  <a16:creationId xmlns:a16="http://schemas.microsoft.com/office/drawing/2014/main" id="{90536078-201C-4D0B-A2EE-4434F58552D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4459FB68-7EF2-40FD-AC0E-B3AD6BDF18FF}"/>
              </a:ext>
            </a:extLst>
          </p:cNvPr>
          <p:cNvGrpSpPr/>
          <p:nvPr/>
        </p:nvGrpSpPr>
        <p:grpSpPr>
          <a:xfrm>
            <a:off x="6835171" y="5133747"/>
            <a:ext cx="2539813" cy="701739"/>
            <a:chOff x="8145694" y="2206400"/>
            <a:chExt cx="2799674" cy="773537"/>
          </a:xfrm>
        </p:grpSpPr>
        <p:sp>
          <p:nvSpPr>
            <p:cNvPr id="60" name="사각형: 둥근 모서리 43">
              <a:extLst>
                <a:ext uri="{FF2B5EF4-FFF2-40B4-BE49-F238E27FC236}">
                  <a16:creationId xmlns:a16="http://schemas.microsoft.com/office/drawing/2014/main" id="{9AC2EDCA-87F5-4582-93F3-71ED37D10FFF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주의사항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510959CF-E4A2-4698-BC5E-B89FF8BFD54D}"/>
                </a:ext>
              </a:extLst>
            </p:cNvPr>
            <p:cNvSpPr txBox="1"/>
            <p:nvPr/>
          </p:nvSpPr>
          <p:spPr>
            <a:xfrm>
              <a:off x="8304105" y="2521432"/>
              <a:ext cx="2641263" cy="458505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화면의 상단 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유의사항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을 숙지한 후 입력한다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cxnSp>
          <p:nvCxnSpPr>
            <p:cNvPr id="62" name="직선 연결선 61">
              <a:extLst>
                <a:ext uri="{FF2B5EF4-FFF2-40B4-BE49-F238E27FC236}">
                  <a16:creationId xmlns:a16="http://schemas.microsoft.com/office/drawing/2014/main" id="{5307198D-E351-4B9B-8000-587910F6B66F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EAAD486C-A617-4A7D-A37D-1C8C62D20848}"/>
              </a:ext>
            </a:extLst>
          </p:cNvPr>
          <p:cNvGrpSpPr/>
          <p:nvPr/>
        </p:nvGrpSpPr>
        <p:grpSpPr>
          <a:xfrm>
            <a:off x="469662" y="1857507"/>
            <a:ext cx="6268717" cy="4481150"/>
            <a:chOff x="469662" y="1857507"/>
            <a:chExt cx="6268717" cy="4481150"/>
          </a:xfrm>
        </p:grpSpPr>
        <p:sp>
          <p:nvSpPr>
            <p:cNvPr id="38" name="사각형: 둥근 모서리 37">
              <a:extLst>
                <a:ext uri="{FF2B5EF4-FFF2-40B4-BE49-F238E27FC236}">
                  <a16:creationId xmlns:a16="http://schemas.microsoft.com/office/drawing/2014/main" id="{1BB6569E-B8A8-4E5F-8BB7-872A22B50D2A}"/>
                </a:ext>
              </a:extLst>
            </p:cNvPr>
            <p:cNvSpPr/>
            <p:nvPr/>
          </p:nvSpPr>
          <p:spPr>
            <a:xfrm>
              <a:off x="511966" y="1857507"/>
              <a:ext cx="6226413" cy="251287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7" name="사각형: 둥근 모서리 36">
              <a:extLst>
                <a:ext uri="{FF2B5EF4-FFF2-40B4-BE49-F238E27FC236}">
                  <a16:creationId xmlns:a16="http://schemas.microsoft.com/office/drawing/2014/main" id="{05E9E792-3C48-4D05-8CE8-24933A7CC6EA}"/>
                </a:ext>
              </a:extLst>
            </p:cNvPr>
            <p:cNvSpPr/>
            <p:nvPr/>
          </p:nvSpPr>
          <p:spPr>
            <a:xfrm>
              <a:off x="469662" y="6087370"/>
              <a:ext cx="6226413" cy="251287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9" b="-1123"/>
            <a:stretch/>
          </p:blipFill>
          <p:spPr>
            <a:xfrm>
              <a:off x="600002" y="1958268"/>
              <a:ext cx="6046616" cy="3877218"/>
            </a:xfrm>
            <a:prstGeom prst="rect">
              <a:avLst/>
            </a:prstGeom>
          </p:spPr>
        </p:pic>
        <p:sp>
          <p:nvSpPr>
            <p:cNvPr id="29" name="직사각형 240">
              <a:extLst>
                <a:ext uri="{FF2B5EF4-FFF2-40B4-BE49-F238E27FC236}">
                  <a16:creationId xmlns:a16="http://schemas.microsoft.com/office/drawing/2014/main" id="{3DC5AC6C-D7D0-4645-AF8F-0730998C9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9687" y="3328472"/>
              <a:ext cx="324000" cy="162424"/>
            </a:xfrm>
            <a:prstGeom prst="rect">
              <a:avLst/>
            </a:prstGeom>
            <a:noFill/>
            <a:ln w="19050">
              <a:solidFill>
                <a:srgbClr val="E4032E"/>
              </a:solidFill>
              <a:prstDash val="solid"/>
            </a:ln>
            <a:effectLst>
              <a:outerShdw blurRad="25400" dist="12700" dir="198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lvl="1" defTabSz="1021270"/>
              <a:endParaRPr lang="ko-KR" altLang="en-US" sz="816" spc="-18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고딕" panose="020D0304000000000000" pitchFamily="50" charset="-127"/>
                <a:ea typeface="나눔고딕" panose="020D0304000000000000" pitchFamily="50" charset="-127"/>
                <a:sym typeface="나눔고딕 Bold"/>
              </a:endParaRPr>
            </a:p>
          </p:txBody>
        </p:sp>
        <p:sp>
          <p:nvSpPr>
            <p:cNvPr id="30" name="타원 29">
              <a:extLst>
                <a:ext uri="{FF2B5EF4-FFF2-40B4-BE49-F238E27FC236}">
                  <a16:creationId xmlns:a16="http://schemas.microsoft.com/office/drawing/2014/main" id="{255016F3-22E4-426B-BDAE-D12DADB7688F}"/>
                </a:ext>
              </a:extLst>
            </p:cNvPr>
            <p:cNvSpPr/>
            <p:nvPr/>
          </p:nvSpPr>
          <p:spPr>
            <a:xfrm>
              <a:off x="5728072" y="3199017"/>
              <a:ext cx="195951" cy="195951"/>
            </a:xfrm>
            <a:prstGeom prst="ellipse">
              <a:avLst/>
            </a:prstGeom>
            <a:solidFill>
              <a:srgbClr val="E4032E"/>
            </a:solidFill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en-US" altLang="ko-KR" sz="998" spc="-27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</a:t>
              </a:r>
              <a:endParaRPr lang="ko-KR" altLang="en-US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31" name="직사각형 240">
              <a:extLst>
                <a:ext uri="{FF2B5EF4-FFF2-40B4-BE49-F238E27FC236}">
                  <a16:creationId xmlns:a16="http://schemas.microsoft.com/office/drawing/2014/main" id="{3DC5AC6C-D7D0-4645-AF8F-0730998C9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3687" y="3328472"/>
              <a:ext cx="324000" cy="162424"/>
            </a:xfrm>
            <a:prstGeom prst="rect">
              <a:avLst/>
            </a:prstGeom>
            <a:noFill/>
            <a:ln w="19050">
              <a:solidFill>
                <a:srgbClr val="E4032E"/>
              </a:solidFill>
              <a:prstDash val="solid"/>
            </a:ln>
            <a:effectLst>
              <a:outerShdw blurRad="25400" dist="12700" dir="198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lvl="1" defTabSz="1021270"/>
              <a:endParaRPr lang="ko-KR" altLang="en-US" sz="816" spc="-18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고딕" panose="020D0304000000000000" pitchFamily="50" charset="-127"/>
                <a:ea typeface="나눔고딕" panose="020D0304000000000000" pitchFamily="50" charset="-127"/>
                <a:sym typeface="나눔고딕 Bold"/>
              </a:endParaRPr>
            </a:p>
          </p:txBody>
        </p:sp>
        <p:sp>
          <p:nvSpPr>
            <p:cNvPr id="32" name="타원 31">
              <a:extLst>
                <a:ext uri="{FF2B5EF4-FFF2-40B4-BE49-F238E27FC236}">
                  <a16:creationId xmlns:a16="http://schemas.microsoft.com/office/drawing/2014/main" id="{255016F3-22E4-426B-BDAE-D12DADB7688F}"/>
                </a:ext>
              </a:extLst>
            </p:cNvPr>
            <p:cNvSpPr/>
            <p:nvPr/>
          </p:nvSpPr>
          <p:spPr>
            <a:xfrm>
              <a:off x="6092205" y="3199017"/>
              <a:ext cx="195951" cy="195951"/>
            </a:xfrm>
            <a:prstGeom prst="ellipse">
              <a:avLst/>
            </a:prstGeom>
            <a:solidFill>
              <a:srgbClr val="E4032E"/>
            </a:solidFill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en-US" altLang="ko-KR" sz="998" spc="-27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</a:t>
              </a:r>
              <a:endParaRPr lang="ko-KR" altLang="en-US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33" name="직사각형 240">
              <a:extLst>
                <a:ext uri="{FF2B5EF4-FFF2-40B4-BE49-F238E27FC236}">
                  <a16:creationId xmlns:a16="http://schemas.microsoft.com/office/drawing/2014/main" id="{3DC5AC6C-D7D0-4645-AF8F-0730998C9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9687" y="4456634"/>
              <a:ext cx="324000" cy="162424"/>
            </a:xfrm>
            <a:prstGeom prst="rect">
              <a:avLst/>
            </a:prstGeom>
            <a:noFill/>
            <a:ln w="19050">
              <a:solidFill>
                <a:srgbClr val="E4032E"/>
              </a:solidFill>
              <a:prstDash val="solid"/>
            </a:ln>
            <a:effectLst>
              <a:outerShdw blurRad="25400" dist="12700" dir="198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lvl="1" defTabSz="1021270"/>
              <a:endParaRPr lang="ko-KR" altLang="en-US" sz="816" spc="-18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고딕" panose="020D0304000000000000" pitchFamily="50" charset="-127"/>
                <a:ea typeface="나눔고딕" panose="020D0304000000000000" pitchFamily="50" charset="-127"/>
                <a:sym typeface="나눔고딕 Bold"/>
              </a:endParaRPr>
            </a:p>
          </p:txBody>
        </p:sp>
        <p:sp>
          <p:nvSpPr>
            <p:cNvPr id="34" name="타원 33">
              <a:extLst>
                <a:ext uri="{FF2B5EF4-FFF2-40B4-BE49-F238E27FC236}">
                  <a16:creationId xmlns:a16="http://schemas.microsoft.com/office/drawing/2014/main" id="{255016F3-22E4-426B-BDAE-D12DADB7688F}"/>
                </a:ext>
              </a:extLst>
            </p:cNvPr>
            <p:cNvSpPr/>
            <p:nvPr/>
          </p:nvSpPr>
          <p:spPr>
            <a:xfrm>
              <a:off x="5728072" y="4327179"/>
              <a:ext cx="195951" cy="195951"/>
            </a:xfrm>
            <a:prstGeom prst="ellipse">
              <a:avLst/>
            </a:prstGeom>
            <a:solidFill>
              <a:srgbClr val="E4032E"/>
            </a:solidFill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en-US" altLang="ko-KR" sz="998" spc="-27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</a:t>
              </a:r>
              <a:endParaRPr lang="ko-KR" altLang="en-US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35" name="직사각형 240">
              <a:extLst>
                <a:ext uri="{FF2B5EF4-FFF2-40B4-BE49-F238E27FC236}">
                  <a16:creationId xmlns:a16="http://schemas.microsoft.com/office/drawing/2014/main" id="{3DC5AC6C-D7D0-4645-AF8F-0730998C9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3687" y="4456634"/>
              <a:ext cx="324000" cy="162424"/>
            </a:xfrm>
            <a:prstGeom prst="rect">
              <a:avLst/>
            </a:prstGeom>
            <a:noFill/>
            <a:ln w="19050">
              <a:solidFill>
                <a:srgbClr val="E4032E"/>
              </a:solidFill>
              <a:prstDash val="solid"/>
            </a:ln>
            <a:effectLst>
              <a:outerShdw blurRad="25400" dist="12700" dir="198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lvl="1" defTabSz="1021270"/>
              <a:endParaRPr lang="ko-KR" altLang="en-US" sz="816" spc="-18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고딕" panose="020D0304000000000000" pitchFamily="50" charset="-127"/>
                <a:ea typeface="나눔고딕" panose="020D0304000000000000" pitchFamily="50" charset="-127"/>
                <a:sym typeface="나눔고딕 Bold"/>
              </a:endParaRPr>
            </a:p>
          </p:txBody>
        </p:sp>
        <p:sp>
          <p:nvSpPr>
            <p:cNvPr id="36" name="타원 35">
              <a:extLst>
                <a:ext uri="{FF2B5EF4-FFF2-40B4-BE49-F238E27FC236}">
                  <a16:creationId xmlns:a16="http://schemas.microsoft.com/office/drawing/2014/main" id="{255016F3-22E4-426B-BDAE-D12DADB7688F}"/>
                </a:ext>
              </a:extLst>
            </p:cNvPr>
            <p:cNvSpPr/>
            <p:nvPr/>
          </p:nvSpPr>
          <p:spPr>
            <a:xfrm>
              <a:off x="6092205" y="4327179"/>
              <a:ext cx="195951" cy="195951"/>
            </a:xfrm>
            <a:prstGeom prst="ellipse">
              <a:avLst/>
            </a:prstGeom>
            <a:solidFill>
              <a:srgbClr val="E4032E"/>
            </a:solidFill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en-US" altLang="ko-KR" sz="998" spc="-27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</a:t>
              </a:r>
              <a:endParaRPr lang="ko-KR" altLang="en-US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39" name="직사각형 240">
              <a:extLst>
                <a:ext uri="{FF2B5EF4-FFF2-40B4-BE49-F238E27FC236}">
                  <a16:creationId xmlns:a16="http://schemas.microsoft.com/office/drawing/2014/main" id="{3DC5AC6C-D7D0-4645-AF8F-0730998C9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7471" y="5580081"/>
              <a:ext cx="273600" cy="162424"/>
            </a:xfrm>
            <a:prstGeom prst="rect">
              <a:avLst/>
            </a:prstGeom>
            <a:noFill/>
            <a:ln w="19050">
              <a:solidFill>
                <a:srgbClr val="E4032E"/>
              </a:solidFill>
              <a:prstDash val="solid"/>
            </a:ln>
            <a:effectLst>
              <a:outerShdw blurRad="25400" dist="12700" dir="198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lvl="1" defTabSz="1021270"/>
              <a:endParaRPr lang="ko-KR" altLang="en-US" sz="816" spc="-18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고딕" panose="020D0304000000000000" pitchFamily="50" charset="-127"/>
                <a:ea typeface="나눔고딕" panose="020D0304000000000000" pitchFamily="50" charset="-127"/>
                <a:sym typeface="나눔고딕 Bold"/>
              </a:endParaRPr>
            </a:p>
          </p:txBody>
        </p:sp>
        <p:sp>
          <p:nvSpPr>
            <p:cNvPr id="40" name="타원 39">
              <a:extLst>
                <a:ext uri="{FF2B5EF4-FFF2-40B4-BE49-F238E27FC236}">
                  <a16:creationId xmlns:a16="http://schemas.microsoft.com/office/drawing/2014/main" id="{255016F3-22E4-426B-BDAE-D12DADB7688F}"/>
                </a:ext>
              </a:extLst>
            </p:cNvPr>
            <p:cNvSpPr/>
            <p:nvPr/>
          </p:nvSpPr>
          <p:spPr>
            <a:xfrm>
              <a:off x="6218918" y="5450626"/>
              <a:ext cx="195951" cy="195951"/>
            </a:xfrm>
            <a:prstGeom prst="ellipse">
              <a:avLst/>
            </a:prstGeom>
            <a:solidFill>
              <a:srgbClr val="E4032E"/>
            </a:solidFill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en-US" altLang="ko-KR" sz="998" spc="-27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3</a:t>
              </a:r>
              <a:endParaRPr lang="ko-KR" altLang="en-US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0842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487C8A6D-70AE-47C5-BA2B-09BAEDDC6A3D}"/>
              </a:ext>
            </a:extLst>
          </p:cNvPr>
          <p:cNvSpPr/>
          <p:nvPr/>
        </p:nvSpPr>
        <p:spPr>
          <a:xfrm>
            <a:off x="469662" y="6099101"/>
            <a:ext cx="6226413" cy="25128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6100" y="2146236"/>
            <a:ext cx="6110545" cy="3827843"/>
          </a:xfrm>
          <a:prstGeom prst="rect">
            <a:avLst/>
          </a:prstGeom>
        </p:spPr>
      </p:pic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8B73FEA4-91E9-4CC2-9C96-ABFA7EDF85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건설사업관리 업체정보 등록</a:t>
            </a:r>
          </a:p>
        </p:txBody>
      </p:sp>
      <p:sp>
        <p:nvSpPr>
          <p:cNvPr id="11" name="텍스트 개체 틀 10">
            <a:extLst>
              <a:ext uri="{FF2B5EF4-FFF2-40B4-BE49-F238E27FC236}">
                <a16:creationId xmlns:a16="http://schemas.microsoft.com/office/drawing/2014/main" id="{00AF3415-CD62-411D-BF14-B65C1E842E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ko-KR" altLang="en-US" dirty="0"/>
              <a:t>업체정보관리 버튼 클릭 </a:t>
            </a:r>
            <a:r>
              <a:rPr lang="en-US" altLang="ko-KR" dirty="0"/>
              <a:t>&gt; </a:t>
            </a:r>
            <a:r>
              <a:rPr lang="ko-KR" altLang="en-US" dirty="0"/>
              <a:t>계약실적정보 탭 클릭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dirty="0"/>
              <a:t>02</a:t>
            </a:r>
            <a:endParaRPr lang="ko-KR" alt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7C4466F-E828-42B6-B787-13878AF1ADFA}"/>
              </a:ext>
            </a:extLst>
          </p:cNvPr>
          <p:cNvSpPr txBox="1"/>
          <p:nvPr/>
        </p:nvSpPr>
        <p:spPr>
          <a:xfrm>
            <a:off x="7619784" y="1639041"/>
            <a:ext cx="970587" cy="223459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none" lIns="0" tIns="0" rIns="0" bIns="0" rtlCol="0" anchor="ctr">
            <a:spAutoFit/>
          </a:bodyPr>
          <a:lstStyle/>
          <a:p>
            <a:pPr algn="ctr" latinLnBrk="0"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[ </a:t>
            </a:r>
            <a:r>
              <a:rPr lang="ko-KR" altLang="en-US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화면 설명 </a:t>
            </a: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]</a:t>
            </a: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F8D9D719-1E6B-4469-AC4E-99B173827A99}"/>
              </a:ext>
            </a:extLst>
          </p:cNvPr>
          <p:cNvGrpSpPr/>
          <p:nvPr/>
        </p:nvGrpSpPr>
        <p:grpSpPr>
          <a:xfrm>
            <a:off x="6835171" y="1958268"/>
            <a:ext cx="2539813" cy="532780"/>
            <a:chOff x="8145694" y="2206400"/>
            <a:chExt cx="2799674" cy="587292"/>
          </a:xfrm>
        </p:grpSpPr>
        <p:sp>
          <p:nvSpPr>
            <p:cNvPr id="47" name="사각형: 둥근 모서리 29">
              <a:extLst>
                <a:ext uri="{FF2B5EF4-FFF2-40B4-BE49-F238E27FC236}">
                  <a16:creationId xmlns:a16="http://schemas.microsoft.com/office/drawing/2014/main" id="{27AA0234-4E6E-4F5A-BE29-1EB11F9CE99B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개요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F5473A1-44E1-484D-A5ED-0A084ACC476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</a:rPr>
                <a:t>건설사업관리용역 업체정보 등록 화면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0" name="직선 연결선 49">
              <a:extLst>
                <a:ext uri="{FF2B5EF4-FFF2-40B4-BE49-F238E27FC236}">
                  <a16:creationId xmlns:a16="http://schemas.microsoft.com/office/drawing/2014/main" id="{606C27BD-4309-424D-8667-772ECE3B6876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B55A26D5-D1C5-4848-9B12-CB85B57FC6AC}"/>
              </a:ext>
            </a:extLst>
          </p:cNvPr>
          <p:cNvGrpSpPr/>
          <p:nvPr/>
        </p:nvGrpSpPr>
        <p:grpSpPr>
          <a:xfrm>
            <a:off x="6835171" y="2694959"/>
            <a:ext cx="2539813" cy="532780"/>
            <a:chOff x="8145694" y="2206400"/>
            <a:chExt cx="2799674" cy="587292"/>
          </a:xfrm>
        </p:grpSpPr>
        <p:sp>
          <p:nvSpPr>
            <p:cNvPr id="52" name="사각형: 둥근 모서리 33">
              <a:extLst>
                <a:ext uri="{FF2B5EF4-FFF2-40B4-BE49-F238E27FC236}">
                  <a16:creationId xmlns:a16="http://schemas.microsoft.com/office/drawing/2014/main" id="{3A7691FD-983F-4D27-9280-9379890CA0DE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이용자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39484A22-8F54-47E7-902E-2A809E533DE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4" name="직선 연결선 53">
              <a:extLst>
                <a:ext uri="{FF2B5EF4-FFF2-40B4-BE49-F238E27FC236}">
                  <a16:creationId xmlns:a16="http://schemas.microsoft.com/office/drawing/2014/main" id="{A0F43E99-8AA9-43AC-97D3-FD9E76E4F63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91E5987B-C1C0-4E86-B800-682784A2528F}"/>
              </a:ext>
            </a:extLst>
          </p:cNvPr>
          <p:cNvGrpSpPr/>
          <p:nvPr/>
        </p:nvGrpSpPr>
        <p:grpSpPr>
          <a:xfrm>
            <a:off x="6835171" y="3367915"/>
            <a:ext cx="2539813" cy="1869366"/>
            <a:chOff x="8145694" y="2206400"/>
            <a:chExt cx="2799674" cy="2060630"/>
          </a:xfrm>
        </p:grpSpPr>
        <p:sp>
          <p:nvSpPr>
            <p:cNvPr id="56" name="사각형: 둥근 모서리 37">
              <a:extLst>
                <a:ext uri="{FF2B5EF4-FFF2-40B4-BE49-F238E27FC236}">
                  <a16:creationId xmlns:a16="http://schemas.microsoft.com/office/drawing/2014/main" id="{DADC31B5-87BA-4CCB-8EC5-2DDD5E305744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처리절차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41D37C5B-4AF0-4FD6-8951-F194C287C894}"/>
                </a:ext>
              </a:extLst>
            </p:cNvPr>
            <p:cNvSpPr txBox="1"/>
            <p:nvPr/>
          </p:nvSpPr>
          <p:spPr>
            <a:xfrm>
              <a:off x="8304105" y="2521432"/>
              <a:ext cx="2641263" cy="1745598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연계정보조회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228600" indent="-228600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 startAt="2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목록에서 삭제할 행을 선택하고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행삭제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.(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필요시 사용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</a:p>
            <a:p>
              <a:pPr marL="228600" indent="-228600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 startAt="2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호출된 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팝업창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(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연계정보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에서 등록할 실적정보를 선택한다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 startAt="2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적용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 startAt="2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등록된 실적 확인 후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저장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버튼을 클릭한다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</a:p>
          </p:txBody>
        </p:sp>
        <p:cxnSp>
          <p:nvCxnSpPr>
            <p:cNvPr id="58" name="직선 연결선 57">
              <a:extLst>
                <a:ext uri="{FF2B5EF4-FFF2-40B4-BE49-F238E27FC236}">
                  <a16:creationId xmlns:a16="http://schemas.microsoft.com/office/drawing/2014/main" id="{90536078-201C-4D0B-A2EE-4434F58552D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4459FB68-7EF2-40FD-AC0E-B3AD6BDF18FF}"/>
              </a:ext>
            </a:extLst>
          </p:cNvPr>
          <p:cNvGrpSpPr/>
          <p:nvPr/>
        </p:nvGrpSpPr>
        <p:grpSpPr>
          <a:xfrm>
            <a:off x="6835171" y="5182512"/>
            <a:ext cx="2539813" cy="1208606"/>
            <a:chOff x="8145694" y="2206400"/>
            <a:chExt cx="2799674" cy="1332265"/>
          </a:xfrm>
        </p:grpSpPr>
        <p:sp>
          <p:nvSpPr>
            <p:cNvPr id="60" name="사각형: 둥근 모서리 43">
              <a:extLst>
                <a:ext uri="{FF2B5EF4-FFF2-40B4-BE49-F238E27FC236}">
                  <a16:creationId xmlns:a16="http://schemas.microsoft.com/office/drawing/2014/main" id="{9AC2EDCA-87F5-4582-93F3-71ED37D10FFF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주의사항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510959CF-E4A2-4698-BC5E-B89FF8BFD54D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1017235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건설엔지니어링관리시스템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(CEMS,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한국건설엔지니어링협회 시스템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을 통하여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나라장터로 실적 자료전송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전산연계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 완료된 경우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연계정보조회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팝업창에서 확인 가능</a:t>
              </a:r>
            </a:p>
          </p:txBody>
        </p:sp>
        <p:cxnSp>
          <p:nvCxnSpPr>
            <p:cNvPr id="62" name="직선 연결선 61">
              <a:extLst>
                <a:ext uri="{FF2B5EF4-FFF2-40B4-BE49-F238E27FC236}">
                  <a16:creationId xmlns:a16="http://schemas.microsoft.com/office/drawing/2014/main" id="{5307198D-E351-4B9B-8000-587910F6B66F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1584" y="3183338"/>
            <a:ext cx="360000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843608" y="3057586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5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2324" y="3183338"/>
            <a:ext cx="290704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6203608" y="3057586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7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7403" y="5745954"/>
            <a:ext cx="273600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6248850" y="5616499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F9A5E8BD-6CB9-4933-BCB4-E404B0725415}"/>
              </a:ext>
            </a:extLst>
          </p:cNvPr>
          <p:cNvSpPr/>
          <p:nvPr/>
        </p:nvSpPr>
        <p:spPr>
          <a:xfrm>
            <a:off x="469662" y="1854661"/>
            <a:ext cx="6226413" cy="25128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240">
            <a:extLst>
              <a:ext uri="{FF2B5EF4-FFF2-40B4-BE49-F238E27FC236}">
                <a16:creationId xmlns:a16="http://schemas.microsoft.com/office/drawing/2014/main" id="{5F9E7A1C-2569-4F9C-8479-7F0BAF6D8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1584" y="4332170"/>
            <a:ext cx="360000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3E3D9659-B540-4806-A778-E268D3A6678F}"/>
              </a:ext>
            </a:extLst>
          </p:cNvPr>
          <p:cNvSpPr/>
          <p:nvPr/>
        </p:nvSpPr>
        <p:spPr>
          <a:xfrm>
            <a:off x="5843608" y="4206418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9" name="직사각형 240">
            <a:extLst>
              <a:ext uri="{FF2B5EF4-FFF2-40B4-BE49-F238E27FC236}">
                <a16:creationId xmlns:a16="http://schemas.microsoft.com/office/drawing/2014/main" id="{AD5D84F0-D5D7-4F37-AFA3-25804A1040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2324" y="4332170"/>
            <a:ext cx="290704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id="{8FB2BE3E-D1CE-4CB0-8D47-BC4C7C106C98}"/>
              </a:ext>
            </a:extLst>
          </p:cNvPr>
          <p:cNvSpPr/>
          <p:nvPr/>
        </p:nvSpPr>
        <p:spPr>
          <a:xfrm>
            <a:off x="6203608" y="4206418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44" name="연결선: 꺾임 5">
            <a:extLst>
              <a:ext uri="{FF2B5EF4-FFF2-40B4-BE49-F238E27FC236}">
                <a16:creationId xmlns:a16="http://schemas.microsoft.com/office/drawing/2014/main" id="{287A5E5E-E04D-41AF-A07A-F1DE62121E57}"/>
              </a:ext>
            </a:extLst>
          </p:cNvPr>
          <p:cNvCxnSpPr>
            <a:cxnSpLocks/>
          </p:cNvCxnSpPr>
          <p:nvPr/>
        </p:nvCxnSpPr>
        <p:spPr>
          <a:xfrm flipH="1">
            <a:off x="4917338" y="3357308"/>
            <a:ext cx="1017312" cy="1245619"/>
          </a:xfrm>
          <a:prstGeom prst="straightConnector1">
            <a:avLst/>
          </a:prstGeom>
          <a:ln w="25400">
            <a:solidFill>
              <a:srgbClr val="E4032E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사각형 설명선 188">
            <a:extLst>
              <a:ext uri="{FF2B5EF4-FFF2-40B4-BE49-F238E27FC236}">
                <a16:creationId xmlns:a16="http://schemas.microsoft.com/office/drawing/2014/main" id="{3224B604-C4B0-4012-9918-B7E052DA42DA}"/>
              </a:ext>
            </a:extLst>
          </p:cNvPr>
          <p:cNvSpPr/>
          <p:nvPr/>
        </p:nvSpPr>
        <p:spPr>
          <a:xfrm>
            <a:off x="944880" y="2821422"/>
            <a:ext cx="3972513" cy="3431943"/>
          </a:xfrm>
          <a:prstGeom prst="roundRect">
            <a:avLst>
              <a:gd name="adj" fmla="val 3382"/>
            </a:avLst>
          </a:prstGeom>
          <a:solidFill>
            <a:schemeClr val="bg1"/>
          </a:solidFill>
          <a:ln w="25400">
            <a:solidFill>
              <a:srgbClr val="E4032E"/>
            </a:solidFill>
          </a:ln>
          <a:effectLst>
            <a:outerShdw blurRad="63500" algn="ctr" rotWithShape="0">
              <a:prstClr val="black">
                <a:alpha val="67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2659" rtlCol="0" anchor="t"/>
          <a:lstStyle/>
          <a:p>
            <a:pPr algn="ctr" defTabSz="988225"/>
            <a:r>
              <a:rPr lang="ko-KR" altLang="en-US" sz="1452" b="1" spc="-9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E4032E"/>
                </a:solidFill>
                <a:latin typeface="+mn-ea"/>
              </a:rPr>
              <a:t>계약실적 연계정보조회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5DA2CFDF-26E5-4230-8FAB-991A3D3774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449" y="3152858"/>
            <a:ext cx="3471989" cy="3088921"/>
          </a:xfrm>
          <a:prstGeom prst="rect">
            <a:avLst/>
          </a:prstGeom>
        </p:spPr>
      </p:pic>
      <p:sp>
        <p:nvSpPr>
          <p:cNvPr id="63" name="직사각형 240">
            <a:extLst>
              <a:ext uri="{FF2B5EF4-FFF2-40B4-BE49-F238E27FC236}">
                <a16:creationId xmlns:a16="http://schemas.microsoft.com/office/drawing/2014/main" id="{6ACB55EB-D9AC-4A59-9D23-D4AB89D787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7150" y="3930135"/>
            <a:ext cx="190234" cy="142049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64" name="타원 63">
            <a:extLst>
              <a:ext uri="{FF2B5EF4-FFF2-40B4-BE49-F238E27FC236}">
                <a16:creationId xmlns:a16="http://schemas.microsoft.com/office/drawing/2014/main" id="{3FDD01C8-8AEE-4248-85BB-1C67537C440A}"/>
              </a:ext>
            </a:extLst>
          </p:cNvPr>
          <p:cNvSpPr/>
          <p:nvPr/>
        </p:nvSpPr>
        <p:spPr>
          <a:xfrm>
            <a:off x="989088" y="3830514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5" name="직사각형 240">
            <a:extLst>
              <a:ext uri="{FF2B5EF4-FFF2-40B4-BE49-F238E27FC236}">
                <a16:creationId xmlns:a16="http://schemas.microsoft.com/office/drawing/2014/main" id="{294D0CF3-05EF-4A43-BA59-00584EAEBA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01525" y="6081515"/>
            <a:ext cx="190234" cy="142049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66" name="타원 65">
            <a:extLst>
              <a:ext uri="{FF2B5EF4-FFF2-40B4-BE49-F238E27FC236}">
                <a16:creationId xmlns:a16="http://schemas.microsoft.com/office/drawing/2014/main" id="{3044E8FC-C446-42AA-B9C8-050777864E15}"/>
              </a:ext>
            </a:extLst>
          </p:cNvPr>
          <p:cNvSpPr/>
          <p:nvPr/>
        </p:nvSpPr>
        <p:spPr>
          <a:xfrm>
            <a:off x="4243463" y="5981894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4856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5A2C5073-972D-47D5-BCD7-292D2C75EBA4}"/>
              </a:ext>
            </a:extLst>
          </p:cNvPr>
          <p:cNvSpPr/>
          <p:nvPr/>
        </p:nvSpPr>
        <p:spPr>
          <a:xfrm>
            <a:off x="460137" y="1862500"/>
            <a:ext cx="6236996" cy="44787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FE7666B-442E-498A-90EF-F3D052D8B8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34" y="1889398"/>
            <a:ext cx="5440506" cy="4439492"/>
          </a:xfrm>
          <a:prstGeom prst="rect">
            <a:avLst/>
          </a:prstGeom>
        </p:spPr>
      </p:pic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8B73FEA4-91E9-4CC2-9C96-ABFA7EDF85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건설사업관리 업체정보 등록</a:t>
            </a:r>
          </a:p>
        </p:txBody>
      </p:sp>
      <p:sp>
        <p:nvSpPr>
          <p:cNvPr id="11" name="텍스트 개체 틀 10">
            <a:extLst>
              <a:ext uri="{FF2B5EF4-FFF2-40B4-BE49-F238E27FC236}">
                <a16:creationId xmlns:a16="http://schemas.microsoft.com/office/drawing/2014/main" id="{00AF3415-CD62-411D-BF14-B65C1E842E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ko-KR" altLang="en-US" dirty="0"/>
              <a:t>업체정보관리 버튼 클릭 </a:t>
            </a:r>
            <a:r>
              <a:rPr lang="en-US" altLang="ko-KR" dirty="0"/>
              <a:t>&gt; </a:t>
            </a:r>
            <a:r>
              <a:rPr lang="ko-KR" altLang="en-US" dirty="0"/>
              <a:t>기타정보 탭 클릭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dirty="0"/>
              <a:t>02</a:t>
            </a:r>
            <a:endParaRPr lang="ko-KR" alt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7C4466F-E828-42B6-B787-13878AF1ADFA}"/>
              </a:ext>
            </a:extLst>
          </p:cNvPr>
          <p:cNvSpPr txBox="1"/>
          <p:nvPr/>
        </p:nvSpPr>
        <p:spPr>
          <a:xfrm>
            <a:off x="7619784" y="1639041"/>
            <a:ext cx="970587" cy="223459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none" lIns="0" tIns="0" rIns="0" bIns="0" rtlCol="0" anchor="ctr">
            <a:spAutoFit/>
          </a:bodyPr>
          <a:lstStyle/>
          <a:p>
            <a:pPr algn="ctr" latinLnBrk="0"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[ </a:t>
            </a:r>
            <a:r>
              <a:rPr lang="ko-KR" altLang="en-US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화면 설명 </a:t>
            </a: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]</a:t>
            </a: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F8D9D719-1E6B-4469-AC4E-99B173827A99}"/>
              </a:ext>
            </a:extLst>
          </p:cNvPr>
          <p:cNvGrpSpPr/>
          <p:nvPr/>
        </p:nvGrpSpPr>
        <p:grpSpPr>
          <a:xfrm>
            <a:off x="6835171" y="1958268"/>
            <a:ext cx="2539813" cy="532780"/>
            <a:chOff x="8145694" y="2206400"/>
            <a:chExt cx="2799674" cy="587292"/>
          </a:xfrm>
        </p:grpSpPr>
        <p:sp>
          <p:nvSpPr>
            <p:cNvPr id="47" name="사각형: 둥근 모서리 29">
              <a:extLst>
                <a:ext uri="{FF2B5EF4-FFF2-40B4-BE49-F238E27FC236}">
                  <a16:creationId xmlns:a16="http://schemas.microsoft.com/office/drawing/2014/main" id="{27AA0234-4E6E-4F5A-BE29-1EB11F9CE99B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개요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F5473A1-44E1-484D-A5ED-0A084ACC476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</a:rPr>
                <a:t>건설사업관리용역 업체정보 등록 화면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0" name="직선 연결선 49">
              <a:extLst>
                <a:ext uri="{FF2B5EF4-FFF2-40B4-BE49-F238E27FC236}">
                  <a16:creationId xmlns:a16="http://schemas.microsoft.com/office/drawing/2014/main" id="{606C27BD-4309-424D-8667-772ECE3B6876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B55A26D5-D1C5-4848-9B12-CB85B57FC6AC}"/>
              </a:ext>
            </a:extLst>
          </p:cNvPr>
          <p:cNvGrpSpPr/>
          <p:nvPr/>
        </p:nvGrpSpPr>
        <p:grpSpPr>
          <a:xfrm>
            <a:off x="6835171" y="2694959"/>
            <a:ext cx="2539813" cy="532780"/>
            <a:chOff x="8145694" y="2206400"/>
            <a:chExt cx="2799674" cy="587292"/>
          </a:xfrm>
        </p:grpSpPr>
        <p:sp>
          <p:nvSpPr>
            <p:cNvPr id="52" name="사각형: 둥근 모서리 33">
              <a:extLst>
                <a:ext uri="{FF2B5EF4-FFF2-40B4-BE49-F238E27FC236}">
                  <a16:creationId xmlns:a16="http://schemas.microsoft.com/office/drawing/2014/main" id="{3A7691FD-983F-4D27-9280-9379890CA0DE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이용자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39484A22-8F54-47E7-902E-2A809E533DE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4" name="직선 연결선 53">
              <a:extLst>
                <a:ext uri="{FF2B5EF4-FFF2-40B4-BE49-F238E27FC236}">
                  <a16:creationId xmlns:a16="http://schemas.microsoft.com/office/drawing/2014/main" id="{A0F43E99-8AA9-43AC-97D3-FD9E76E4F63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91E5987B-C1C0-4E86-B800-682784A2528F}"/>
              </a:ext>
            </a:extLst>
          </p:cNvPr>
          <p:cNvGrpSpPr/>
          <p:nvPr/>
        </p:nvGrpSpPr>
        <p:grpSpPr>
          <a:xfrm>
            <a:off x="6835171" y="3401780"/>
            <a:ext cx="2539813" cy="2038322"/>
            <a:chOff x="8145694" y="2206400"/>
            <a:chExt cx="2799674" cy="2246868"/>
          </a:xfrm>
        </p:grpSpPr>
        <p:sp>
          <p:nvSpPr>
            <p:cNvPr id="56" name="사각형: 둥근 모서리 37">
              <a:extLst>
                <a:ext uri="{FF2B5EF4-FFF2-40B4-BE49-F238E27FC236}">
                  <a16:creationId xmlns:a16="http://schemas.microsoft.com/office/drawing/2014/main" id="{DADC31B5-87BA-4CCB-8EC5-2DDD5E305744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처리절차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41D37C5B-4AF0-4FD6-8951-F194C287C894}"/>
                </a:ext>
              </a:extLst>
            </p:cNvPr>
            <p:cNvSpPr txBox="1"/>
            <p:nvPr/>
          </p:nvSpPr>
          <p:spPr>
            <a:xfrm>
              <a:off x="8304105" y="2521431"/>
              <a:ext cx="2641263" cy="1931837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이력조회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해당 내용 조회한다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.(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필요시 사용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제재처분연계정보조회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해당 내용 조회한다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.(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필요시 사용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행삭제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업무정지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/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부패행위관련자 정보를 삭제한다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행추가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업무정지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/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부패행위관련자 정보를 추가한다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저장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버튼을 클릭한다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</p:txBody>
        </p:sp>
        <p:cxnSp>
          <p:nvCxnSpPr>
            <p:cNvPr id="58" name="직선 연결선 57">
              <a:extLst>
                <a:ext uri="{FF2B5EF4-FFF2-40B4-BE49-F238E27FC236}">
                  <a16:creationId xmlns:a16="http://schemas.microsoft.com/office/drawing/2014/main" id="{90536078-201C-4D0B-A2EE-4434F58552D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4459FB68-7EF2-40FD-AC0E-B3AD6BDF18FF}"/>
              </a:ext>
            </a:extLst>
          </p:cNvPr>
          <p:cNvGrpSpPr/>
          <p:nvPr/>
        </p:nvGrpSpPr>
        <p:grpSpPr>
          <a:xfrm>
            <a:off x="6835171" y="5612282"/>
            <a:ext cx="2539813" cy="532780"/>
            <a:chOff x="8145694" y="2206400"/>
            <a:chExt cx="2799674" cy="587291"/>
          </a:xfrm>
        </p:grpSpPr>
        <p:sp>
          <p:nvSpPr>
            <p:cNvPr id="60" name="사각형: 둥근 모서리 43">
              <a:extLst>
                <a:ext uri="{FF2B5EF4-FFF2-40B4-BE49-F238E27FC236}">
                  <a16:creationId xmlns:a16="http://schemas.microsoft.com/office/drawing/2014/main" id="{9AC2EDCA-87F5-4582-93F3-71ED37D10FFF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주의사항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510959CF-E4A2-4698-BC5E-B89FF8BFD54D}"/>
                </a:ext>
              </a:extLst>
            </p:cNvPr>
            <p:cNvSpPr txBox="1"/>
            <p:nvPr/>
          </p:nvSpPr>
          <p:spPr>
            <a:xfrm>
              <a:off x="8304105" y="2521429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62" name="직선 연결선 61">
              <a:extLst>
                <a:ext uri="{FF2B5EF4-FFF2-40B4-BE49-F238E27FC236}">
                  <a16:creationId xmlns:a16="http://schemas.microsoft.com/office/drawing/2014/main" id="{5307198D-E351-4B9B-8000-587910F6B66F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5367" y="2578926"/>
            <a:ext cx="360000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1297391" y="2455431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1" name="사각형 설명선 188">
            <a:extLst>
              <a:ext uri="{FF2B5EF4-FFF2-40B4-BE49-F238E27FC236}">
                <a16:creationId xmlns:a16="http://schemas.microsoft.com/office/drawing/2014/main" id="{3689705B-E054-47E2-9B72-B36C77A35D28}"/>
              </a:ext>
            </a:extLst>
          </p:cNvPr>
          <p:cNvSpPr/>
          <p:nvPr/>
        </p:nvSpPr>
        <p:spPr>
          <a:xfrm>
            <a:off x="1192297" y="3502797"/>
            <a:ext cx="2155105" cy="1547356"/>
          </a:xfrm>
          <a:prstGeom prst="roundRect">
            <a:avLst>
              <a:gd name="adj" fmla="val 3382"/>
            </a:avLst>
          </a:prstGeom>
          <a:solidFill>
            <a:schemeClr val="bg1"/>
          </a:solidFill>
          <a:ln w="25400">
            <a:solidFill>
              <a:srgbClr val="E4032E"/>
            </a:solidFill>
          </a:ln>
          <a:effectLst>
            <a:outerShdw blurRad="63500" algn="ctr" rotWithShape="0">
              <a:prstClr val="black">
                <a:alpha val="67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2659" rtlCol="0" anchor="t"/>
          <a:lstStyle/>
          <a:p>
            <a:pPr algn="ctr" defTabSz="988225"/>
            <a:r>
              <a:rPr lang="ko-KR" altLang="en-US" sz="1452" b="1" spc="-9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E4032E"/>
                </a:solidFill>
                <a:latin typeface="+mn-ea"/>
              </a:rPr>
              <a:t>부정당제재현황 이력조회</a:t>
            </a:r>
          </a:p>
        </p:txBody>
      </p:sp>
      <p:sp>
        <p:nvSpPr>
          <p:cNvPr id="43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2667" y="3013163"/>
            <a:ext cx="573013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4994692" y="2889668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	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5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5680" y="3013163"/>
            <a:ext cx="308611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46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4291" y="3013163"/>
            <a:ext cx="308611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64" name="타원 63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560072" y="2889668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5" name="타원 64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868683" y="2889668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1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0798" y="4030771"/>
            <a:ext cx="308611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72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9409" y="4030771"/>
            <a:ext cx="308611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73" name="타원 72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525190" y="3907276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4" name="타원 73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833801" y="3907276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b="46450"/>
          <a:stretch/>
        </p:blipFill>
        <p:spPr>
          <a:xfrm>
            <a:off x="1334546" y="4083033"/>
            <a:ext cx="1880401" cy="842659"/>
          </a:xfrm>
          <a:prstGeom prst="rect">
            <a:avLst/>
          </a:prstGeom>
        </p:spPr>
      </p:pic>
      <p:sp>
        <p:nvSpPr>
          <p:cNvPr id="76" name="사각형 설명선 188">
            <a:extLst>
              <a:ext uri="{FF2B5EF4-FFF2-40B4-BE49-F238E27FC236}">
                <a16:creationId xmlns:a16="http://schemas.microsoft.com/office/drawing/2014/main" id="{3689705B-E054-47E2-9B72-B36C77A35D28}"/>
              </a:ext>
            </a:extLst>
          </p:cNvPr>
          <p:cNvSpPr/>
          <p:nvPr/>
        </p:nvSpPr>
        <p:spPr>
          <a:xfrm>
            <a:off x="3451993" y="3580563"/>
            <a:ext cx="2114250" cy="1700317"/>
          </a:xfrm>
          <a:prstGeom prst="roundRect">
            <a:avLst>
              <a:gd name="adj" fmla="val 3382"/>
            </a:avLst>
          </a:prstGeom>
          <a:solidFill>
            <a:schemeClr val="bg1"/>
          </a:solidFill>
          <a:ln w="25400">
            <a:solidFill>
              <a:srgbClr val="E4032E"/>
            </a:solidFill>
          </a:ln>
          <a:effectLst>
            <a:outerShdw blurRad="63500" algn="ctr" rotWithShape="0">
              <a:prstClr val="black">
                <a:alpha val="67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2659" rtlCol="0" anchor="t"/>
          <a:lstStyle/>
          <a:p>
            <a:pPr algn="ctr" defTabSz="988225"/>
            <a:r>
              <a:rPr lang="ko-KR" altLang="en-US" sz="1452" b="1" spc="-9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E4032E"/>
                </a:solidFill>
                <a:latin typeface="+mn-ea"/>
              </a:rPr>
              <a:t>제재연계정보</a:t>
            </a:r>
            <a:endParaRPr lang="en-US" altLang="ko-KR" sz="1452" b="1" spc="-9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E4032E"/>
              </a:solidFill>
              <a:latin typeface="+mn-ea"/>
            </a:endParaRPr>
          </a:p>
          <a:p>
            <a:pPr algn="ctr" defTabSz="988225"/>
            <a:r>
              <a:rPr lang="ko-KR" altLang="en-US" sz="1452" b="1" spc="-9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E4032E"/>
                </a:solidFill>
                <a:latin typeface="+mn-ea"/>
              </a:rPr>
              <a:t>조회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2973" y="4127923"/>
            <a:ext cx="1986548" cy="1043037"/>
          </a:xfrm>
          <a:prstGeom prst="rect">
            <a:avLst/>
          </a:prstGeom>
        </p:spPr>
      </p:pic>
      <p:cxnSp>
        <p:nvCxnSpPr>
          <p:cNvPr id="66" name="연결선: 꺾임 5">
            <a:extLst>
              <a:ext uri="{FF2B5EF4-FFF2-40B4-BE49-F238E27FC236}">
                <a16:creationId xmlns:a16="http://schemas.microsoft.com/office/drawing/2014/main" id="{C7D192E5-B578-4225-9750-EB0863CF55E1}"/>
              </a:ext>
            </a:extLst>
          </p:cNvPr>
          <p:cNvCxnSpPr>
            <a:cxnSpLocks/>
            <a:stCxn id="29" idx="3"/>
            <a:endCxn id="31" idx="0"/>
          </p:cNvCxnSpPr>
          <p:nvPr/>
        </p:nvCxnSpPr>
        <p:spPr>
          <a:xfrm>
            <a:off x="1755367" y="2660138"/>
            <a:ext cx="514483" cy="842659"/>
          </a:xfrm>
          <a:prstGeom prst="straightConnector1">
            <a:avLst/>
          </a:prstGeom>
          <a:ln w="25400">
            <a:solidFill>
              <a:srgbClr val="E4032E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연결선: 꺾임 5">
            <a:extLst>
              <a:ext uri="{FF2B5EF4-FFF2-40B4-BE49-F238E27FC236}">
                <a16:creationId xmlns:a16="http://schemas.microsoft.com/office/drawing/2014/main" id="{613BFB20-AC05-4EF9-A9AE-61763A83DF1C}"/>
              </a:ext>
            </a:extLst>
          </p:cNvPr>
          <p:cNvCxnSpPr>
            <a:cxnSpLocks/>
            <a:stCxn id="43" idx="2"/>
            <a:endCxn id="76" idx="0"/>
          </p:cNvCxnSpPr>
          <p:nvPr/>
        </p:nvCxnSpPr>
        <p:spPr>
          <a:xfrm flipH="1">
            <a:off x="4509118" y="3175587"/>
            <a:ext cx="870056" cy="404976"/>
          </a:xfrm>
          <a:prstGeom prst="straightConnector1">
            <a:avLst/>
          </a:prstGeom>
          <a:ln w="25400">
            <a:solidFill>
              <a:srgbClr val="E4032E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직사각형 240">
            <a:extLst>
              <a:ext uri="{FF2B5EF4-FFF2-40B4-BE49-F238E27FC236}">
                <a16:creationId xmlns:a16="http://schemas.microsoft.com/office/drawing/2014/main" id="{CFE8752F-5CA9-4035-9CFC-3824208F06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4664" y="5050153"/>
            <a:ext cx="308611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77" name="직사각형 240">
            <a:extLst>
              <a:ext uri="{FF2B5EF4-FFF2-40B4-BE49-F238E27FC236}">
                <a16:creationId xmlns:a16="http://schemas.microsoft.com/office/drawing/2014/main" id="{F4710AF4-0548-40CE-9258-D5D2907D4E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3275" y="5050153"/>
            <a:ext cx="308611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78" name="타원 77">
            <a:extLst>
              <a:ext uri="{FF2B5EF4-FFF2-40B4-BE49-F238E27FC236}">
                <a16:creationId xmlns:a16="http://schemas.microsoft.com/office/drawing/2014/main" id="{4CA2A4E1-F39E-404D-AB90-807E796E4BFC}"/>
              </a:ext>
            </a:extLst>
          </p:cNvPr>
          <p:cNvSpPr/>
          <p:nvPr/>
        </p:nvSpPr>
        <p:spPr>
          <a:xfrm>
            <a:off x="5559056" y="4926658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9" name="타원 78">
            <a:extLst>
              <a:ext uri="{FF2B5EF4-FFF2-40B4-BE49-F238E27FC236}">
                <a16:creationId xmlns:a16="http://schemas.microsoft.com/office/drawing/2014/main" id="{098B0756-860F-4F69-9A1F-C528D60B91B4}"/>
              </a:ext>
            </a:extLst>
          </p:cNvPr>
          <p:cNvSpPr/>
          <p:nvPr/>
        </p:nvSpPr>
        <p:spPr>
          <a:xfrm>
            <a:off x="5867667" y="4926658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0" name="직사각형 240">
            <a:extLst>
              <a:ext uri="{FF2B5EF4-FFF2-40B4-BE49-F238E27FC236}">
                <a16:creationId xmlns:a16="http://schemas.microsoft.com/office/drawing/2014/main" id="{2B43E5AE-E297-4928-9DDF-12503F5166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33431" y="6183882"/>
            <a:ext cx="308611" cy="126117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81" name="타원 80">
            <a:extLst>
              <a:ext uri="{FF2B5EF4-FFF2-40B4-BE49-F238E27FC236}">
                <a16:creationId xmlns:a16="http://schemas.microsoft.com/office/drawing/2014/main" id="{0E816207-52A5-49C1-8E5A-4DBA6552C1B9}"/>
              </a:ext>
            </a:extLst>
          </p:cNvPr>
          <p:cNvSpPr/>
          <p:nvPr/>
        </p:nvSpPr>
        <p:spPr>
          <a:xfrm>
            <a:off x="5927823" y="6060387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903225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8B73FEA4-91E9-4CC2-9C96-ABFA7EDF85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건설사업관리 업체정보 등록</a:t>
            </a:r>
          </a:p>
        </p:txBody>
      </p:sp>
      <p:sp>
        <p:nvSpPr>
          <p:cNvPr id="11" name="텍스트 개체 틀 10">
            <a:extLst>
              <a:ext uri="{FF2B5EF4-FFF2-40B4-BE49-F238E27FC236}">
                <a16:creationId xmlns:a16="http://schemas.microsoft.com/office/drawing/2014/main" id="{00AF3415-CD62-411D-BF14-B65C1E842E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ko-KR" altLang="en-US" dirty="0"/>
              <a:t>업체정보관리 버튼 클릭 </a:t>
            </a:r>
            <a:r>
              <a:rPr lang="en-US" altLang="ko-KR" dirty="0"/>
              <a:t>&gt; </a:t>
            </a:r>
            <a:r>
              <a:rPr lang="ko-KR" altLang="en-US" dirty="0" err="1"/>
              <a:t>신규고용률정보</a:t>
            </a:r>
            <a:r>
              <a:rPr lang="ko-KR" altLang="en-US" dirty="0"/>
              <a:t> 탭 클릭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dirty="0"/>
              <a:t>02</a:t>
            </a:r>
            <a:endParaRPr lang="ko-KR" alt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7C4466F-E828-42B6-B787-13878AF1ADFA}"/>
              </a:ext>
            </a:extLst>
          </p:cNvPr>
          <p:cNvSpPr txBox="1"/>
          <p:nvPr/>
        </p:nvSpPr>
        <p:spPr>
          <a:xfrm>
            <a:off x="7619784" y="1639041"/>
            <a:ext cx="970587" cy="223459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none" lIns="0" tIns="0" rIns="0" bIns="0" rtlCol="0" anchor="ctr">
            <a:spAutoFit/>
          </a:bodyPr>
          <a:lstStyle/>
          <a:p>
            <a:pPr algn="ctr" latinLnBrk="0"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[ </a:t>
            </a:r>
            <a:r>
              <a:rPr lang="ko-KR" altLang="en-US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화면 설명 </a:t>
            </a: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]</a:t>
            </a: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F8D9D719-1E6B-4469-AC4E-99B173827A99}"/>
              </a:ext>
            </a:extLst>
          </p:cNvPr>
          <p:cNvGrpSpPr/>
          <p:nvPr/>
        </p:nvGrpSpPr>
        <p:grpSpPr>
          <a:xfrm>
            <a:off x="6835171" y="1958268"/>
            <a:ext cx="2539813" cy="532780"/>
            <a:chOff x="8145694" y="2206400"/>
            <a:chExt cx="2799674" cy="587292"/>
          </a:xfrm>
        </p:grpSpPr>
        <p:sp>
          <p:nvSpPr>
            <p:cNvPr id="47" name="사각형: 둥근 모서리 29">
              <a:extLst>
                <a:ext uri="{FF2B5EF4-FFF2-40B4-BE49-F238E27FC236}">
                  <a16:creationId xmlns:a16="http://schemas.microsoft.com/office/drawing/2014/main" id="{27AA0234-4E6E-4F5A-BE29-1EB11F9CE99B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개요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F5473A1-44E1-484D-A5ED-0A084ACC476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</a:rPr>
                <a:t>건설사업관리용역 업체정보 등록 화면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0" name="직선 연결선 49">
              <a:extLst>
                <a:ext uri="{FF2B5EF4-FFF2-40B4-BE49-F238E27FC236}">
                  <a16:creationId xmlns:a16="http://schemas.microsoft.com/office/drawing/2014/main" id="{606C27BD-4309-424D-8667-772ECE3B6876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B55A26D5-D1C5-4848-9B12-CB85B57FC6AC}"/>
              </a:ext>
            </a:extLst>
          </p:cNvPr>
          <p:cNvGrpSpPr/>
          <p:nvPr/>
        </p:nvGrpSpPr>
        <p:grpSpPr>
          <a:xfrm>
            <a:off x="6835171" y="2694959"/>
            <a:ext cx="2539813" cy="532780"/>
            <a:chOff x="8145694" y="2206400"/>
            <a:chExt cx="2799674" cy="587292"/>
          </a:xfrm>
        </p:grpSpPr>
        <p:sp>
          <p:nvSpPr>
            <p:cNvPr id="52" name="사각형: 둥근 모서리 33">
              <a:extLst>
                <a:ext uri="{FF2B5EF4-FFF2-40B4-BE49-F238E27FC236}">
                  <a16:creationId xmlns:a16="http://schemas.microsoft.com/office/drawing/2014/main" id="{3A7691FD-983F-4D27-9280-9379890CA0DE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이용자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39484A22-8F54-47E7-902E-2A809E533DE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4" name="직선 연결선 53">
              <a:extLst>
                <a:ext uri="{FF2B5EF4-FFF2-40B4-BE49-F238E27FC236}">
                  <a16:creationId xmlns:a16="http://schemas.microsoft.com/office/drawing/2014/main" id="{A0F43E99-8AA9-43AC-97D3-FD9E76E4F63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91E5987B-C1C0-4E86-B800-682784A2528F}"/>
              </a:ext>
            </a:extLst>
          </p:cNvPr>
          <p:cNvGrpSpPr/>
          <p:nvPr/>
        </p:nvGrpSpPr>
        <p:grpSpPr>
          <a:xfrm>
            <a:off x="6835171" y="3401780"/>
            <a:ext cx="2539813" cy="1116594"/>
            <a:chOff x="8145694" y="2206400"/>
            <a:chExt cx="2799674" cy="1230838"/>
          </a:xfrm>
        </p:grpSpPr>
        <p:sp>
          <p:nvSpPr>
            <p:cNvPr id="56" name="사각형: 둥근 모서리 37">
              <a:extLst>
                <a:ext uri="{FF2B5EF4-FFF2-40B4-BE49-F238E27FC236}">
                  <a16:creationId xmlns:a16="http://schemas.microsoft.com/office/drawing/2014/main" id="{DADC31B5-87BA-4CCB-8EC5-2DDD5E305744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처리절차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41D37C5B-4AF0-4FD6-8951-F194C287C894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915808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 marL="228600" indent="-228600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신규고용률연계조회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연계자료를 조회한다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228600" indent="-228600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기준년월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및 연계정보를 확인한다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228600" indent="-228600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적용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</p:txBody>
        </p:sp>
        <p:cxnSp>
          <p:nvCxnSpPr>
            <p:cNvPr id="58" name="직선 연결선 57">
              <a:extLst>
                <a:ext uri="{FF2B5EF4-FFF2-40B4-BE49-F238E27FC236}">
                  <a16:creationId xmlns:a16="http://schemas.microsoft.com/office/drawing/2014/main" id="{90536078-201C-4D0B-A2EE-4434F58552D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4459FB68-7EF2-40FD-AC0E-B3AD6BDF18FF}"/>
              </a:ext>
            </a:extLst>
          </p:cNvPr>
          <p:cNvGrpSpPr/>
          <p:nvPr/>
        </p:nvGrpSpPr>
        <p:grpSpPr>
          <a:xfrm>
            <a:off x="6835171" y="5231282"/>
            <a:ext cx="2725913" cy="1377563"/>
            <a:chOff x="8145694" y="2206400"/>
            <a:chExt cx="3004815" cy="1518507"/>
          </a:xfrm>
        </p:grpSpPr>
        <p:sp>
          <p:nvSpPr>
            <p:cNvPr id="48" name="사각형: 둥근 모서리 43">
              <a:extLst>
                <a:ext uri="{FF2B5EF4-FFF2-40B4-BE49-F238E27FC236}">
                  <a16:creationId xmlns:a16="http://schemas.microsoft.com/office/drawing/2014/main" id="{9AC2EDCA-87F5-4582-93F3-71ED37D10FFF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주의사항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510959CF-E4A2-4698-BC5E-B89FF8BFD54D}"/>
                </a:ext>
              </a:extLst>
            </p:cNvPr>
            <p:cNvSpPr txBox="1"/>
            <p:nvPr/>
          </p:nvSpPr>
          <p:spPr>
            <a:xfrm>
              <a:off x="8304105" y="2521429"/>
              <a:ext cx="2846404" cy="1203478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[</a:t>
              </a:r>
              <a:r>
                <a:rPr lang="ko-KR" altLang="en-US" sz="998" b="1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신규고용률연계조회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는 발급기관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한국건설기술인협회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대한건축사협회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을 통하여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나라장터로 실적 자료전송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전산연계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 완료된 경우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연계정보조회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팝업창에서 확인 가능</a:t>
              </a:r>
            </a:p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64" name="직선 연결선 63">
              <a:extLst>
                <a:ext uri="{FF2B5EF4-FFF2-40B4-BE49-F238E27FC236}">
                  <a16:creationId xmlns:a16="http://schemas.microsoft.com/office/drawing/2014/main" id="{5307198D-E351-4B9B-8000-587910F6B66F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32725039-86B6-4562-A104-40EB2386CD3A}"/>
              </a:ext>
            </a:extLst>
          </p:cNvPr>
          <p:cNvGrpSpPr/>
          <p:nvPr/>
        </p:nvGrpSpPr>
        <p:grpSpPr>
          <a:xfrm>
            <a:off x="469662" y="1866214"/>
            <a:ext cx="6256909" cy="4484174"/>
            <a:chOff x="469662" y="1866214"/>
            <a:chExt cx="6256909" cy="4484174"/>
          </a:xfrm>
        </p:grpSpPr>
        <p:sp>
          <p:nvSpPr>
            <p:cNvPr id="59" name="사각형: 둥근 모서리 58">
              <a:extLst>
                <a:ext uri="{FF2B5EF4-FFF2-40B4-BE49-F238E27FC236}">
                  <a16:creationId xmlns:a16="http://schemas.microsoft.com/office/drawing/2014/main" id="{9DCA4595-D5A6-47C6-9667-F189931323E9}"/>
                </a:ext>
              </a:extLst>
            </p:cNvPr>
            <p:cNvSpPr/>
            <p:nvPr/>
          </p:nvSpPr>
          <p:spPr>
            <a:xfrm>
              <a:off x="469662" y="6099101"/>
              <a:ext cx="6226413" cy="251287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사각형: 둥근 모서리 73">
              <a:extLst>
                <a:ext uri="{FF2B5EF4-FFF2-40B4-BE49-F238E27FC236}">
                  <a16:creationId xmlns:a16="http://schemas.microsoft.com/office/drawing/2014/main" id="{A9BA0896-2D80-4171-B3AF-49D0F3162708}"/>
                </a:ext>
              </a:extLst>
            </p:cNvPr>
            <p:cNvSpPr/>
            <p:nvPr/>
          </p:nvSpPr>
          <p:spPr>
            <a:xfrm>
              <a:off x="500158" y="1866214"/>
              <a:ext cx="6226413" cy="251287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A6D2007F-2E92-41C7-BF8D-80929055449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9"/>
          <a:stretch/>
        </p:blipFill>
        <p:spPr>
          <a:xfrm>
            <a:off x="588477" y="1914142"/>
            <a:ext cx="5979426" cy="3379409"/>
          </a:xfrm>
          <a:prstGeom prst="rect">
            <a:avLst/>
          </a:prstGeom>
        </p:spPr>
      </p:pic>
      <p:sp>
        <p:nvSpPr>
          <p:cNvPr id="44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7050" y="2568669"/>
            <a:ext cx="542675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707106" y="2445753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60" name="연결선: 꺾임 5">
            <a:extLst>
              <a:ext uri="{FF2B5EF4-FFF2-40B4-BE49-F238E27FC236}">
                <a16:creationId xmlns:a16="http://schemas.microsoft.com/office/drawing/2014/main" id="{6AC4F82F-8E18-4F72-B624-D3D1EF7E492F}"/>
              </a:ext>
            </a:extLst>
          </p:cNvPr>
          <p:cNvCxnSpPr>
            <a:cxnSpLocks/>
            <a:stCxn id="44" idx="2"/>
            <a:endCxn id="67" idx="3"/>
          </p:cNvCxnSpPr>
          <p:nvPr/>
        </p:nvCxnSpPr>
        <p:spPr>
          <a:xfrm flipH="1">
            <a:off x="5703416" y="2731093"/>
            <a:ext cx="404972" cy="1702812"/>
          </a:xfrm>
          <a:prstGeom prst="straightConnector1">
            <a:avLst/>
          </a:prstGeom>
          <a:ln w="25400">
            <a:solidFill>
              <a:srgbClr val="E4032E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사각형 설명선 188">
            <a:extLst>
              <a:ext uri="{FF2B5EF4-FFF2-40B4-BE49-F238E27FC236}">
                <a16:creationId xmlns:a16="http://schemas.microsoft.com/office/drawing/2014/main" id="{3689705B-E054-47E2-9B72-B36C77A35D28}"/>
              </a:ext>
            </a:extLst>
          </p:cNvPr>
          <p:cNvSpPr/>
          <p:nvPr/>
        </p:nvSpPr>
        <p:spPr>
          <a:xfrm>
            <a:off x="929979" y="2611790"/>
            <a:ext cx="4773437" cy="3644229"/>
          </a:xfrm>
          <a:prstGeom prst="roundRect">
            <a:avLst>
              <a:gd name="adj" fmla="val 3382"/>
            </a:avLst>
          </a:prstGeom>
          <a:solidFill>
            <a:schemeClr val="bg1"/>
          </a:solidFill>
          <a:ln w="25400">
            <a:solidFill>
              <a:srgbClr val="E4032E"/>
            </a:solidFill>
          </a:ln>
          <a:effectLst>
            <a:outerShdw blurRad="63500" algn="ctr" rotWithShape="0">
              <a:prstClr val="black">
                <a:alpha val="67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2659" rtlCol="0" anchor="t"/>
          <a:lstStyle/>
          <a:p>
            <a:pPr algn="ctr" defTabSz="988225"/>
            <a:r>
              <a:rPr lang="ko-KR" altLang="en-US" sz="1452" b="1" spc="-9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E4032E"/>
                </a:solidFill>
                <a:latin typeface="+mn-ea"/>
              </a:rPr>
              <a:t>신규고용률연계조회</a:t>
            </a:r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55C4753A-AB72-49FB-9F9D-B9D5C69740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88"/>
          <a:stretch/>
        </p:blipFill>
        <p:spPr>
          <a:xfrm>
            <a:off x="1069679" y="2923051"/>
            <a:ext cx="4484863" cy="3236186"/>
          </a:xfrm>
          <a:prstGeom prst="rect">
            <a:avLst/>
          </a:prstGeom>
        </p:spPr>
      </p:pic>
      <p:sp>
        <p:nvSpPr>
          <p:cNvPr id="75" name="직사각형 240">
            <a:extLst>
              <a:ext uri="{FF2B5EF4-FFF2-40B4-BE49-F238E27FC236}">
                <a16:creationId xmlns:a16="http://schemas.microsoft.com/office/drawing/2014/main" id="{0A4D94CD-614B-4391-BA5B-7E0CEF9BB7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8871" y="3049847"/>
            <a:ext cx="542675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76" name="타원 75">
            <a:extLst>
              <a:ext uri="{FF2B5EF4-FFF2-40B4-BE49-F238E27FC236}">
                <a16:creationId xmlns:a16="http://schemas.microsoft.com/office/drawing/2014/main" id="{92C4A530-3760-4B0A-A4BC-2BEFC5E938D3}"/>
              </a:ext>
            </a:extLst>
          </p:cNvPr>
          <p:cNvSpPr/>
          <p:nvPr/>
        </p:nvSpPr>
        <p:spPr>
          <a:xfrm>
            <a:off x="1578927" y="2926931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7" name="직사각형 240">
            <a:extLst>
              <a:ext uri="{FF2B5EF4-FFF2-40B4-BE49-F238E27FC236}">
                <a16:creationId xmlns:a16="http://schemas.microsoft.com/office/drawing/2014/main" id="{4BE45140-226A-4871-83D5-3F2BFB1AF2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9220" y="5945031"/>
            <a:ext cx="252324" cy="195951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78" name="타원 77">
            <a:extLst>
              <a:ext uri="{FF2B5EF4-FFF2-40B4-BE49-F238E27FC236}">
                <a16:creationId xmlns:a16="http://schemas.microsoft.com/office/drawing/2014/main" id="{798B8ABF-AD6A-42A9-BC7B-B022A0290CE5}"/>
              </a:ext>
            </a:extLst>
          </p:cNvPr>
          <p:cNvSpPr/>
          <p:nvPr/>
        </p:nvSpPr>
        <p:spPr>
          <a:xfrm>
            <a:off x="5035625" y="5822116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799167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>
            <a:extLst>
              <a:ext uri="{FF2B5EF4-FFF2-40B4-BE49-F238E27FC236}">
                <a16:creationId xmlns:a16="http://schemas.microsoft.com/office/drawing/2014/main" id="{4E557A41-A9AF-42AB-B83F-7CA5FB36D131}"/>
              </a:ext>
            </a:extLst>
          </p:cNvPr>
          <p:cNvGrpSpPr/>
          <p:nvPr/>
        </p:nvGrpSpPr>
        <p:grpSpPr>
          <a:xfrm>
            <a:off x="757061" y="2642840"/>
            <a:ext cx="5688344" cy="2617368"/>
            <a:chOff x="757061" y="2642840"/>
            <a:chExt cx="5688344" cy="2617368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8FD240FF-F4B7-44DF-9090-573DC59C78CA}"/>
                </a:ext>
              </a:extLst>
            </p:cNvPr>
            <p:cNvGrpSpPr/>
            <p:nvPr/>
          </p:nvGrpSpPr>
          <p:grpSpPr>
            <a:xfrm>
              <a:off x="757061" y="2642840"/>
              <a:ext cx="5688344" cy="2617368"/>
              <a:chOff x="757061" y="2642840"/>
              <a:chExt cx="5688344" cy="2617368"/>
            </a:xfrm>
          </p:grpSpPr>
          <p:pic>
            <p:nvPicPr>
              <p:cNvPr id="29" name="그림 28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757061" y="2642840"/>
                <a:ext cx="5688344" cy="2617368"/>
              </a:xfrm>
              <a:prstGeom prst="rect">
                <a:avLst/>
              </a:prstGeom>
            </p:spPr>
          </p:pic>
          <p:pic>
            <p:nvPicPr>
              <p:cNvPr id="5" name="그림 4">
                <a:extLst>
                  <a:ext uri="{FF2B5EF4-FFF2-40B4-BE49-F238E27FC236}">
                    <a16:creationId xmlns:a16="http://schemas.microsoft.com/office/drawing/2014/main" id="{4A26B8B9-CF49-49E2-AACE-2DA547AF74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7975" y="2885371"/>
                <a:ext cx="3788313" cy="186382"/>
              </a:xfrm>
              <a:prstGeom prst="rect">
                <a:avLst/>
              </a:prstGeom>
            </p:spPr>
          </p:pic>
        </p:grpSp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C683D4E8-645D-4EB7-BF45-0DE52D1F61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7048" y="5011952"/>
              <a:ext cx="612249" cy="208335"/>
            </a:xfrm>
            <a:prstGeom prst="rect">
              <a:avLst/>
            </a:prstGeom>
          </p:spPr>
        </p:pic>
      </p:grpSp>
      <p:cxnSp>
        <p:nvCxnSpPr>
          <p:cNvPr id="48" name="연결선: 꺾임 5">
            <a:extLst>
              <a:ext uri="{FF2B5EF4-FFF2-40B4-BE49-F238E27FC236}">
                <a16:creationId xmlns:a16="http://schemas.microsoft.com/office/drawing/2014/main" id="{965711A4-31AB-4897-A8FE-F9B94E8BE13D}"/>
              </a:ext>
            </a:extLst>
          </p:cNvPr>
          <p:cNvCxnSpPr>
            <a:cxnSpLocks/>
            <a:stCxn id="35" idx="2"/>
            <a:endCxn id="43" idx="0"/>
          </p:cNvCxnSpPr>
          <p:nvPr/>
        </p:nvCxnSpPr>
        <p:spPr>
          <a:xfrm flipH="1">
            <a:off x="4165416" y="3401875"/>
            <a:ext cx="1839557" cy="672573"/>
          </a:xfrm>
          <a:prstGeom prst="straightConnector1">
            <a:avLst/>
          </a:prstGeom>
          <a:ln w="25400">
            <a:solidFill>
              <a:srgbClr val="E4032E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8B73FEA4-91E9-4CC2-9C96-ABFA7EDF85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건설사업관리 업체정보 등록</a:t>
            </a:r>
          </a:p>
        </p:txBody>
      </p:sp>
      <p:sp>
        <p:nvSpPr>
          <p:cNvPr id="11" name="텍스트 개체 틀 10">
            <a:extLst>
              <a:ext uri="{FF2B5EF4-FFF2-40B4-BE49-F238E27FC236}">
                <a16:creationId xmlns:a16="http://schemas.microsoft.com/office/drawing/2014/main" id="{00AF3415-CD62-411D-BF14-B65C1E842E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ko-KR" altLang="en-US" dirty="0"/>
              <a:t>업체정보관리 버튼 클릭 </a:t>
            </a:r>
            <a:r>
              <a:rPr lang="en-US" altLang="ko-KR" dirty="0"/>
              <a:t>&gt; </a:t>
            </a:r>
            <a:r>
              <a:rPr lang="ko-KR" altLang="en-US" dirty="0"/>
              <a:t>인력정보 탭 클릭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dirty="0"/>
              <a:t>02</a:t>
            </a:r>
            <a:endParaRPr lang="ko-KR" alt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7C4466F-E828-42B6-B787-13878AF1ADFA}"/>
              </a:ext>
            </a:extLst>
          </p:cNvPr>
          <p:cNvSpPr txBox="1"/>
          <p:nvPr/>
        </p:nvSpPr>
        <p:spPr>
          <a:xfrm>
            <a:off x="7619784" y="1639041"/>
            <a:ext cx="970587" cy="223459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none" lIns="0" tIns="0" rIns="0" bIns="0" rtlCol="0" anchor="ctr">
            <a:spAutoFit/>
          </a:bodyPr>
          <a:lstStyle/>
          <a:p>
            <a:pPr algn="ctr" latinLnBrk="0"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[ </a:t>
            </a:r>
            <a:r>
              <a:rPr lang="ko-KR" altLang="en-US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화면 설명 </a:t>
            </a: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]</a:t>
            </a: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F8D9D719-1E6B-4469-AC4E-99B173827A99}"/>
              </a:ext>
            </a:extLst>
          </p:cNvPr>
          <p:cNvGrpSpPr/>
          <p:nvPr/>
        </p:nvGrpSpPr>
        <p:grpSpPr>
          <a:xfrm>
            <a:off x="6835171" y="1958268"/>
            <a:ext cx="2539813" cy="532780"/>
            <a:chOff x="8145694" y="2206400"/>
            <a:chExt cx="2799674" cy="587292"/>
          </a:xfrm>
        </p:grpSpPr>
        <p:sp>
          <p:nvSpPr>
            <p:cNvPr id="47" name="사각형: 둥근 모서리 29">
              <a:extLst>
                <a:ext uri="{FF2B5EF4-FFF2-40B4-BE49-F238E27FC236}">
                  <a16:creationId xmlns:a16="http://schemas.microsoft.com/office/drawing/2014/main" id="{27AA0234-4E6E-4F5A-BE29-1EB11F9CE99B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개요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F5473A1-44E1-484D-A5ED-0A084ACC476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</a:rPr>
                <a:t>건설사업관리용역 업체정보 등록 화면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0" name="직선 연결선 49">
              <a:extLst>
                <a:ext uri="{FF2B5EF4-FFF2-40B4-BE49-F238E27FC236}">
                  <a16:creationId xmlns:a16="http://schemas.microsoft.com/office/drawing/2014/main" id="{606C27BD-4309-424D-8667-772ECE3B6876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B55A26D5-D1C5-4848-9B12-CB85B57FC6AC}"/>
              </a:ext>
            </a:extLst>
          </p:cNvPr>
          <p:cNvGrpSpPr/>
          <p:nvPr/>
        </p:nvGrpSpPr>
        <p:grpSpPr>
          <a:xfrm>
            <a:off x="6835171" y="2542559"/>
            <a:ext cx="2539813" cy="532780"/>
            <a:chOff x="8145694" y="2206400"/>
            <a:chExt cx="2799674" cy="587292"/>
          </a:xfrm>
        </p:grpSpPr>
        <p:sp>
          <p:nvSpPr>
            <p:cNvPr id="52" name="사각형: 둥근 모서리 33">
              <a:extLst>
                <a:ext uri="{FF2B5EF4-FFF2-40B4-BE49-F238E27FC236}">
                  <a16:creationId xmlns:a16="http://schemas.microsoft.com/office/drawing/2014/main" id="{3A7691FD-983F-4D27-9280-9379890CA0DE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이용자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39484A22-8F54-47E7-902E-2A809E533DE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4" name="직선 연결선 53">
              <a:extLst>
                <a:ext uri="{FF2B5EF4-FFF2-40B4-BE49-F238E27FC236}">
                  <a16:creationId xmlns:a16="http://schemas.microsoft.com/office/drawing/2014/main" id="{A0F43E99-8AA9-43AC-97D3-FD9E76E4F63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91E5987B-C1C0-4E86-B800-682784A2528F}"/>
              </a:ext>
            </a:extLst>
          </p:cNvPr>
          <p:cNvGrpSpPr/>
          <p:nvPr/>
        </p:nvGrpSpPr>
        <p:grpSpPr>
          <a:xfrm>
            <a:off x="6835171" y="3142698"/>
            <a:ext cx="2539813" cy="2414707"/>
            <a:chOff x="8145694" y="2206400"/>
            <a:chExt cx="2799674" cy="2661768"/>
          </a:xfrm>
        </p:grpSpPr>
        <p:sp>
          <p:nvSpPr>
            <p:cNvPr id="56" name="사각형: 둥근 모서리 37">
              <a:extLst>
                <a:ext uri="{FF2B5EF4-FFF2-40B4-BE49-F238E27FC236}">
                  <a16:creationId xmlns:a16="http://schemas.microsoft.com/office/drawing/2014/main" id="{DADC31B5-87BA-4CCB-8EC5-2DDD5E305744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처리절차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41D37C5B-4AF0-4FD6-8951-F194C287C894}"/>
                </a:ext>
              </a:extLst>
            </p:cNvPr>
            <p:cNvSpPr txBox="1"/>
            <p:nvPr/>
          </p:nvSpPr>
          <p:spPr>
            <a:xfrm>
              <a:off x="8304105" y="2521432"/>
              <a:ext cx="2641263" cy="2346736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신규등록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기술인력을 추가한다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.(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하단 주의사항 확인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연계기술인목록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정보를 확인한다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[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기술인부실벌점조회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정보를 확인한다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조회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기술인력 상세정보를 확인한다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수정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기술인력현황 수정모드로 전환한다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cxnSp>
          <p:nvCxnSpPr>
            <p:cNvPr id="58" name="직선 연결선 57">
              <a:extLst>
                <a:ext uri="{FF2B5EF4-FFF2-40B4-BE49-F238E27FC236}">
                  <a16:creationId xmlns:a16="http://schemas.microsoft.com/office/drawing/2014/main" id="{90536078-201C-4D0B-A2EE-4434F58552D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9993" y="3239451"/>
            <a:ext cx="306000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4936777" y="3106772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4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6754" y="3239451"/>
            <a:ext cx="396000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35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52973" y="3239451"/>
            <a:ext cx="504000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258127" y="3106772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7" name="타원 36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672501" y="3106772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8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1307" y="3663047"/>
            <a:ext cx="306000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928091" y="3530368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4459FB68-7EF2-40FD-AC0E-B3AD6BDF18FF}"/>
              </a:ext>
            </a:extLst>
          </p:cNvPr>
          <p:cNvGrpSpPr/>
          <p:nvPr/>
        </p:nvGrpSpPr>
        <p:grpSpPr>
          <a:xfrm>
            <a:off x="6835171" y="5383686"/>
            <a:ext cx="2539813" cy="870692"/>
            <a:chOff x="8145694" y="2206400"/>
            <a:chExt cx="2799674" cy="959777"/>
          </a:xfrm>
        </p:grpSpPr>
        <p:sp>
          <p:nvSpPr>
            <p:cNvPr id="67" name="사각형: 둥근 모서리 43">
              <a:extLst>
                <a:ext uri="{FF2B5EF4-FFF2-40B4-BE49-F238E27FC236}">
                  <a16:creationId xmlns:a16="http://schemas.microsoft.com/office/drawing/2014/main" id="{9AC2EDCA-87F5-4582-93F3-71ED37D10FFF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주의사항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510959CF-E4A2-4698-BC5E-B89FF8BFD54D}"/>
                </a:ext>
              </a:extLst>
            </p:cNvPr>
            <p:cNvSpPr txBox="1"/>
            <p:nvPr/>
          </p:nvSpPr>
          <p:spPr>
            <a:xfrm>
              <a:off x="8304105" y="2521429"/>
              <a:ext cx="2641263" cy="644748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 승인 완료된 인력현황이 조회되는 화면에서는 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하단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[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수정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]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버튼 클릭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한 후에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신규등록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및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수정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버튼 클릭 가능</a:t>
              </a:r>
            </a:p>
          </p:txBody>
        </p:sp>
        <p:cxnSp>
          <p:nvCxnSpPr>
            <p:cNvPr id="69" name="직선 연결선 68">
              <a:extLst>
                <a:ext uri="{FF2B5EF4-FFF2-40B4-BE49-F238E27FC236}">
                  <a16:creationId xmlns:a16="http://schemas.microsoft.com/office/drawing/2014/main" id="{5307198D-E351-4B9B-8000-587910F6B66F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E1A79C7A-BDD2-4215-A3B6-A7F22C91C993}"/>
              </a:ext>
            </a:extLst>
          </p:cNvPr>
          <p:cNvGrpSpPr/>
          <p:nvPr/>
        </p:nvGrpSpPr>
        <p:grpSpPr>
          <a:xfrm>
            <a:off x="647715" y="4079114"/>
            <a:ext cx="2243246" cy="1431035"/>
            <a:chOff x="647715" y="4079114"/>
            <a:chExt cx="2641272" cy="1684948"/>
          </a:xfrm>
        </p:grpSpPr>
        <p:sp>
          <p:nvSpPr>
            <p:cNvPr id="40" name="사각형 설명선 188">
              <a:extLst>
                <a:ext uri="{FF2B5EF4-FFF2-40B4-BE49-F238E27FC236}">
                  <a16:creationId xmlns:a16="http://schemas.microsoft.com/office/drawing/2014/main" id="{3689705B-E054-47E2-9B72-B36C77A35D28}"/>
                </a:ext>
              </a:extLst>
            </p:cNvPr>
            <p:cNvSpPr/>
            <p:nvPr/>
          </p:nvSpPr>
          <p:spPr>
            <a:xfrm>
              <a:off x="647715" y="4079114"/>
              <a:ext cx="2641272" cy="1684948"/>
            </a:xfrm>
            <a:prstGeom prst="roundRect">
              <a:avLst>
                <a:gd name="adj" fmla="val 3382"/>
              </a:avLst>
            </a:prstGeom>
            <a:solidFill>
              <a:schemeClr val="bg1"/>
            </a:solidFill>
            <a:ln w="25400">
              <a:solidFill>
                <a:srgbClr val="E4032E"/>
              </a:solidFill>
            </a:ln>
            <a:effectLst>
              <a:outerShdw blurRad="63500" algn="ctr" rotWithShape="0">
                <a:prstClr val="black">
                  <a:alpha val="67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t"/>
            <a:lstStyle/>
            <a:p>
              <a:pPr algn="ctr" defTabSz="988225"/>
              <a:r>
                <a:rPr lang="ko-KR" altLang="en-US" sz="1452" b="1" spc="-91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E4032E"/>
                  </a:solidFill>
                  <a:latin typeface="+mn-ea"/>
                </a:rPr>
                <a:t>연계기술인목록</a:t>
              </a:r>
            </a:p>
          </p:txBody>
        </p:sp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02196" y="4434767"/>
              <a:ext cx="2501254" cy="1257377"/>
            </a:xfrm>
            <a:prstGeom prst="rect">
              <a:avLst/>
            </a:prstGeom>
          </p:spPr>
        </p:pic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0CC8521A-4791-4B35-B3A5-07CFFE90309A}"/>
              </a:ext>
            </a:extLst>
          </p:cNvPr>
          <p:cNvGrpSpPr/>
          <p:nvPr/>
        </p:nvGrpSpPr>
        <p:grpSpPr>
          <a:xfrm>
            <a:off x="3008867" y="4074448"/>
            <a:ext cx="2313097" cy="1435702"/>
            <a:chOff x="3398332" y="4074447"/>
            <a:chExt cx="2722183" cy="1689615"/>
          </a:xfrm>
        </p:grpSpPr>
        <p:sp>
          <p:nvSpPr>
            <p:cNvPr id="43" name="사각형 설명선 188">
              <a:extLst>
                <a:ext uri="{FF2B5EF4-FFF2-40B4-BE49-F238E27FC236}">
                  <a16:creationId xmlns:a16="http://schemas.microsoft.com/office/drawing/2014/main" id="{3689705B-E054-47E2-9B72-B36C77A35D28}"/>
                </a:ext>
              </a:extLst>
            </p:cNvPr>
            <p:cNvSpPr/>
            <p:nvPr/>
          </p:nvSpPr>
          <p:spPr>
            <a:xfrm>
              <a:off x="3398332" y="4074447"/>
              <a:ext cx="2722183" cy="1689615"/>
            </a:xfrm>
            <a:prstGeom prst="roundRect">
              <a:avLst>
                <a:gd name="adj" fmla="val 3382"/>
              </a:avLst>
            </a:prstGeom>
            <a:solidFill>
              <a:schemeClr val="bg1"/>
            </a:solidFill>
            <a:ln w="25400">
              <a:solidFill>
                <a:srgbClr val="E4032E"/>
              </a:solidFill>
            </a:ln>
            <a:effectLst>
              <a:outerShdw blurRad="63500" algn="ctr" rotWithShape="0">
                <a:prstClr val="black">
                  <a:alpha val="67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t"/>
            <a:lstStyle/>
            <a:p>
              <a:pPr algn="ctr" defTabSz="988225"/>
              <a:r>
                <a:rPr lang="ko-KR" altLang="en-US" sz="1452" b="1" spc="-91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E4032E"/>
                  </a:solidFill>
                  <a:latin typeface="+mn-ea"/>
                </a:rPr>
                <a:t>기술인부실벌점</a:t>
              </a:r>
            </a:p>
          </p:txBody>
        </p:sp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42489" y="4434767"/>
              <a:ext cx="2609309" cy="1257377"/>
            </a:xfrm>
            <a:prstGeom prst="rect">
              <a:avLst/>
            </a:prstGeom>
          </p:spPr>
        </p:pic>
      </p:grpSp>
      <p:cxnSp>
        <p:nvCxnSpPr>
          <p:cNvPr id="44" name="연결선: 꺾임 5">
            <a:extLst>
              <a:ext uri="{FF2B5EF4-FFF2-40B4-BE49-F238E27FC236}">
                <a16:creationId xmlns:a16="http://schemas.microsoft.com/office/drawing/2014/main" id="{965711A4-31AB-4897-A8FE-F9B94E8BE13D}"/>
              </a:ext>
            </a:extLst>
          </p:cNvPr>
          <p:cNvCxnSpPr>
            <a:cxnSpLocks/>
            <a:stCxn id="34" idx="2"/>
            <a:endCxn id="40" idx="0"/>
          </p:cNvCxnSpPr>
          <p:nvPr/>
        </p:nvCxnSpPr>
        <p:spPr>
          <a:xfrm flipH="1">
            <a:off x="1769338" y="3401875"/>
            <a:ext cx="3785416" cy="677239"/>
          </a:xfrm>
          <a:prstGeom prst="straightConnector1">
            <a:avLst/>
          </a:prstGeom>
          <a:ln w="25400">
            <a:solidFill>
              <a:srgbClr val="E4032E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사각형: 둥근 모서리 45">
            <a:extLst>
              <a:ext uri="{FF2B5EF4-FFF2-40B4-BE49-F238E27FC236}">
                <a16:creationId xmlns:a16="http://schemas.microsoft.com/office/drawing/2014/main" id="{530A8D78-4DA8-46CD-ADCF-D77130780D31}"/>
              </a:ext>
            </a:extLst>
          </p:cNvPr>
          <p:cNvSpPr/>
          <p:nvPr/>
        </p:nvSpPr>
        <p:spPr>
          <a:xfrm>
            <a:off x="469662" y="1861883"/>
            <a:ext cx="6226413" cy="25128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240">
            <a:extLst>
              <a:ext uri="{FF2B5EF4-FFF2-40B4-BE49-F238E27FC236}">
                <a16:creationId xmlns:a16="http://schemas.microsoft.com/office/drawing/2014/main" id="{0F896C74-1E87-4041-BEAD-AE2BC2BB20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1307" y="5035282"/>
            <a:ext cx="306000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60" name="타원 59">
            <a:extLst>
              <a:ext uri="{FF2B5EF4-FFF2-40B4-BE49-F238E27FC236}">
                <a16:creationId xmlns:a16="http://schemas.microsoft.com/office/drawing/2014/main" id="{AFED1496-DA4F-4BB6-8E60-F5821A6BBE4E}"/>
              </a:ext>
            </a:extLst>
          </p:cNvPr>
          <p:cNvSpPr/>
          <p:nvPr/>
        </p:nvSpPr>
        <p:spPr>
          <a:xfrm>
            <a:off x="5928091" y="4902603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619679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388" y="3338815"/>
            <a:ext cx="6087396" cy="1745772"/>
          </a:xfrm>
          <a:prstGeom prst="rect">
            <a:avLst/>
          </a:prstGeom>
        </p:spPr>
      </p:pic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8B73FEA4-91E9-4CC2-9C96-ABFA7EDF85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건설사업관리 업체정보 등록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dirty="0"/>
              <a:t>02</a:t>
            </a:r>
            <a:endParaRPr lang="ko-KR" altLang="en-US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7C4466F-E828-42B6-B787-13878AF1ADFA}"/>
              </a:ext>
            </a:extLst>
          </p:cNvPr>
          <p:cNvSpPr txBox="1"/>
          <p:nvPr/>
        </p:nvSpPr>
        <p:spPr>
          <a:xfrm>
            <a:off x="7619784" y="1639041"/>
            <a:ext cx="970587" cy="223459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none" lIns="0" tIns="0" rIns="0" bIns="0" rtlCol="0" anchor="ctr">
            <a:spAutoFit/>
          </a:bodyPr>
          <a:lstStyle/>
          <a:p>
            <a:pPr algn="ctr" latinLnBrk="0"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[ </a:t>
            </a:r>
            <a:r>
              <a:rPr lang="ko-KR" altLang="en-US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화면 설명 </a:t>
            </a: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]</a:t>
            </a:r>
          </a:p>
        </p:txBody>
      </p: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F8D9D719-1E6B-4469-AC4E-99B173827A99}"/>
              </a:ext>
            </a:extLst>
          </p:cNvPr>
          <p:cNvGrpSpPr/>
          <p:nvPr/>
        </p:nvGrpSpPr>
        <p:grpSpPr>
          <a:xfrm>
            <a:off x="6835171" y="1958268"/>
            <a:ext cx="2539813" cy="532780"/>
            <a:chOff x="8145694" y="2206400"/>
            <a:chExt cx="2799674" cy="587292"/>
          </a:xfrm>
        </p:grpSpPr>
        <p:sp>
          <p:nvSpPr>
            <p:cNvPr id="48" name="사각형: 둥근 모서리 29">
              <a:extLst>
                <a:ext uri="{FF2B5EF4-FFF2-40B4-BE49-F238E27FC236}">
                  <a16:creationId xmlns:a16="http://schemas.microsoft.com/office/drawing/2014/main" id="{27AA0234-4E6E-4F5A-BE29-1EB11F9CE99B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개요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0F5473A1-44E1-484D-A5ED-0A084ACC476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</a:rPr>
                <a:t>건설사업관리용역 업체정보 등록 화면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60" name="직선 연결선 59">
              <a:extLst>
                <a:ext uri="{FF2B5EF4-FFF2-40B4-BE49-F238E27FC236}">
                  <a16:creationId xmlns:a16="http://schemas.microsoft.com/office/drawing/2014/main" id="{606C27BD-4309-424D-8667-772ECE3B6876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B55A26D5-D1C5-4848-9B12-CB85B57FC6AC}"/>
              </a:ext>
            </a:extLst>
          </p:cNvPr>
          <p:cNvGrpSpPr/>
          <p:nvPr/>
        </p:nvGrpSpPr>
        <p:grpSpPr>
          <a:xfrm>
            <a:off x="6835171" y="2661091"/>
            <a:ext cx="2539813" cy="532780"/>
            <a:chOff x="8145694" y="2206400"/>
            <a:chExt cx="2799674" cy="587292"/>
          </a:xfrm>
        </p:grpSpPr>
        <p:sp>
          <p:nvSpPr>
            <p:cNvPr id="62" name="사각형: 둥근 모서리 33">
              <a:extLst>
                <a:ext uri="{FF2B5EF4-FFF2-40B4-BE49-F238E27FC236}">
                  <a16:creationId xmlns:a16="http://schemas.microsoft.com/office/drawing/2014/main" id="{3A7691FD-983F-4D27-9280-9379890CA0DE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이용자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39484A22-8F54-47E7-902E-2A809E533DE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65" name="직선 연결선 64">
              <a:extLst>
                <a:ext uri="{FF2B5EF4-FFF2-40B4-BE49-F238E27FC236}">
                  <a16:creationId xmlns:a16="http://schemas.microsoft.com/office/drawing/2014/main" id="{A0F43E99-8AA9-43AC-97D3-FD9E76E4F63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그룹 69">
            <a:extLst>
              <a:ext uri="{FF2B5EF4-FFF2-40B4-BE49-F238E27FC236}">
                <a16:creationId xmlns:a16="http://schemas.microsoft.com/office/drawing/2014/main" id="{91E5987B-C1C0-4E86-B800-682784A2528F}"/>
              </a:ext>
            </a:extLst>
          </p:cNvPr>
          <p:cNvGrpSpPr/>
          <p:nvPr/>
        </p:nvGrpSpPr>
        <p:grpSpPr>
          <a:xfrm>
            <a:off x="6835171" y="3215509"/>
            <a:ext cx="2539813" cy="2130336"/>
            <a:chOff x="8145694" y="2206400"/>
            <a:chExt cx="2799674" cy="2348293"/>
          </a:xfrm>
        </p:grpSpPr>
        <p:sp>
          <p:nvSpPr>
            <p:cNvPr id="71" name="사각형: 둥근 모서리 37">
              <a:extLst>
                <a:ext uri="{FF2B5EF4-FFF2-40B4-BE49-F238E27FC236}">
                  <a16:creationId xmlns:a16="http://schemas.microsoft.com/office/drawing/2014/main" id="{DADC31B5-87BA-4CCB-8EC5-2DDD5E305744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처리절차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41D37C5B-4AF0-4FD6-8951-F194C287C894}"/>
                </a:ext>
              </a:extLst>
            </p:cNvPr>
            <p:cNvSpPr txBox="1"/>
            <p:nvPr/>
          </p:nvSpPr>
          <p:spPr>
            <a:xfrm>
              <a:off x="8304105" y="2521432"/>
              <a:ext cx="2641263" cy="2033261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신규 등록일 경우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기술인력의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성명과 주민등록번호를 입력하고 돋보기 버튼을 클릭하여 개인식별번호를 조회한다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개인식별번호 조회에 입력한 주민등록번호의 인원이 이미 등록되어 있는 경우에는 등록 불가 표시된다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(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팝업창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안내에 따라 삭제처리 요청 진행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기술인연계정보 조회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기술인연계상세정보를 조회 하여 필요한 정보를 선택 등록한다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</p:txBody>
        </p:sp>
        <p:cxnSp>
          <p:nvCxnSpPr>
            <p:cNvPr id="73" name="직선 연결선 72">
              <a:extLst>
                <a:ext uri="{FF2B5EF4-FFF2-40B4-BE49-F238E27FC236}">
                  <a16:creationId xmlns:a16="http://schemas.microsoft.com/office/drawing/2014/main" id="{90536078-201C-4D0B-A2EE-4434F58552D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그룹 73">
            <a:extLst>
              <a:ext uri="{FF2B5EF4-FFF2-40B4-BE49-F238E27FC236}">
                <a16:creationId xmlns:a16="http://schemas.microsoft.com/office/drawing/2014/main" id="{4459FB68-7EF2-40FD-AC0E-B3AD6BDF18FF}"/>
              </a:ext>
            </a:extLst>
          </p:cNvPr>
          <p:cNvGrpSpPr/>
          <p:nvPr/>
        </p:nvGrpSpPr>
        <p:grpSpPr>
          <a:xfrm>
            <a:off x="6835171" y="5324125"/>
            <a:ext cx="2539813" cy="1208606"/>
            <a:chOff x="8145694" y="2206400"/>
            <a:chExt cx="2799674" cy="1332263"/>
          </a:xfrm>
        </p:grpSpPr>
        <p:sp>
          <p:nvSpPr>
            <p:cNvPr id="75" name="사각형: 둥근 모서리 43">
              <a:extLst>
                <a:ext uri="{FF2B5EF4-FFF2-40B4-BE49-F238E27FC236}">
                  <a16:creationId xmlns:a16="http://schemas.microsoft.com/office/drawing/2014/main" id="{9AC2EDCA-87F5-4582-93F3-71ED37D10FFF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주의사항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510959CF-E4A2-4698-BC5E-B89FF8BFD54D}"/>
                </a:ext>
              </a:extLst>
            </p:cNvPr>
            <p:cNvSpPr txBox="1"/>
            <p:nvPr/>
          </p:nvSpPr>
          <p:spPr>
            <a:xfrm>
              <a:off x="8304105" y="2521429"/>
              <a:ext cx="2641263" cy="1017234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[</a:t>
              </a:r>
              <a:r>
                <a:rPr lang="ko-KR" altLang="en-US" sz="998" b="1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기술인연계정보조회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는 발급기관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한국건설기술인협회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대한건축사협회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을 통하여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나라장터로 실적 자료전송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전산연계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 완료된 경우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연계정보조회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팝업창에서 확인 가능</a:t>
              </a:r>
            </a:p>
          </p:txBody>
        </p:sp>
        <p:cxnSp>
          <p:nvCxnSpPr>
            <p:cNvPr id="77" name="직선 연결선 76">
              <a:extLst>
                <a:ext uri="{FF2B5EF4-FFF2-40B4-BE49-F238E27FC236}">
                  <a16:creationId xmlns:a16="http://schemas.microsoft.com/office/drawing/2014/main" id="{5307198D-E351-4B9B-8000-587910F6B66F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9590" y="4000421"/>
            <a:ext cx="120015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80" name="타원 79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4348303" y="3856708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2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1586" y="3843504"/>
            <a:ext cx="555854" cy="150461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83" name="타원 82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680841" y="3695762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4" name="사각형 설명선 188">
            <a:extLst>
              <a:ext uri="{FF2B5EF4-FFF2-40B4-BE49-F238E27FC236}">
                <a16:creationId xmlns:a16="http://schemas.microsoft.com/office/drawing/2014/main" id="{3689705B-E054-47E2-9B72-B36C77A35D28}"/>
              </a:ext>
            </a:extLst>
          </p:cNvPr>
          <p:cNvSpPr/>
          <p:nvPr/>
        </p:nvSpPr>
        <p:spPr>
          <a:xfrm>
            <a:off x="622551" y="4452970"/>
            <a:ext cx="2557378" cy="1616904"/>
          </a:xfrm>
          <a:prstGeom prst="roundRect">
            <a:avLst>
              <a:gd name="adj" fmla="val 3382"/>
            </a:avLst>
          </a:prstGeom>
          <a:solidFill>
            <a:schemeClr val="bg1"/>
          </a:solidFill>
          <a:ln w="25400">
            <a:solidFill>
              <a:srgbClr val="E4032E"/>
            </a:solidFill>
          </a:ln>
          <a:effectLst>
            <a:outerShdw blurRad="63500" algn="ctr" rotWithShape="0">
              <a:prstClr val="black">
                <a:alpha val="67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2659" rtlCol="0" anchor="t"/>
          <a:lstStyle/>
          <a:p>
            <a:pPr algn="ctr" defTabSz="988225"/>
            <a:r>
              <a:rPr lang="ko-KR" altLang="en-US" sz="1452" b="1" spc="-9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E4032E"/>
                </a:solidFill>
                <a:latin typeface="+mn-ea"/>
              </a:rPr>
              <a:t>개인식별번호 조회</a:t>
            </a:r>
          </a:p>
        </p:txBody>
      </p:sp>
      <p:pic>
        <p:nvPicPr>
          <p:cNvPr id="86" name="그림 8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164" y="4891277"/>
            <a:ext cx="2346464" cy="913021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4300040" y="4056437"/>
            <a:ext cx="190500" cy="57150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484950" y="5275893"/>
            <a:ext cx="161925" cy="5143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7" name="사각형 설명선 188">
            <a:extLst>
              <a:ext uri="{FF2B5EF4-FFF2-40B4-BE49-F238E27FC236}">
                <a16:creationId xmlns:a16="http://schemas.microsoft.com/office/drawing/2014/main" id="{3689705B-E054-47E2-9B72-B36C77A35D28}"/>
              </a:ext>
            </a:extLst>
          </p:cNvPr>
          <p:cNvSpPr/>
          <p:nvPr/>
        </p:nvSpPr>
        <p:spPr>
          <a:xfrm>
            <a:off x="2734135" y="2185982"/>
            <a:ext cx="2641272" cy="1638332"/>
          </a:xfrm>
          <a:prstGeom prst="roundRect">
            <a:avLst>
              <a:gd name="adj" fmla="val 3382"/>
            </a:avLst>
          </a:prstGeom>
          <a:solidFill>
            <a:schemeClr val="bg1"/>
          </a:solidFill>
          <a:ln w="25400">
            <a:solidFill>
              <a:srgbClr val="E4032E"/>
            </a:solidFill>
          </a:ln>
          <a:effectLst>
            <a:outerShdw blurRad="63500" algn="ctr" rotWithShape="0">
              <a:prstClr val="black">
                <a:alpha val="67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2659" rtlCol="0" anchor="t"/>
          <a:lstStyle/>
          <a:p>
            <a:pPr algn="ctr" defTabSz="988225"/>
            <a:r>
              <a:rPr lang="ko-KR" altLang="en-US" sz="1452" b="1" spc="-9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E4032E"/>
                </a:solidFill>
                <a:latin typeface="+mn-ea"/>
              </a:rPr>
              <a:t>기술인연계정보 </a:t>
            </a:r>
            <a:r>
              <a:rPr lang="ko-KR" altLang="en-US" sz="1452" b="1" spc="-9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E4032E"/>
                </a:solidFill>
                <a:latin typeface="+mn-ea"/>
              </a:rPr>
              <a:t>조회</a:t>
            </a: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4"/>
          <a:srcRect b="27476"/>
          <a:stretch/>
        </p:blipFill>
        <p:spPr>
          <a:xfrm>
            <a:off x="2901754" y="2512503"/>
            <a:ext cx="2325749" cy="1266921"/>
          </a:xfrm>
          <a:prstGeom prst="rect">
            <a:avLst/>
          </a:prstGeom>
        </p:spPr>
      </p:pic>
      <p:cxnSp>
        <p:nvCxnSpPr>
          <p:cNvPr id="46" name="연결선: 꺾임 5">
            <a:extLst>
              <a:ext uri="{FF2B5EF4-FFF2-40B4-BE49-F238E27FC236}">
                <a16:creationId xmlns:a16="http://schemas.microsoft.com/office/drawing/2014/main" id="{965711A4-31AB-4897-A8FE-F9B94E8BE13D}"/>
              </a:ext>
            </a:extLst>
          </p:cNvPr>
          <p:cNvCxnSpPr>
            <a:cxnSpLocks/>
            <a:stCxn id="79" idx="2"/>
            <a:endCxn id="84" idx="0"/>
          </p:cNvCxnSpPr>
          <p:nvPr/>
        </p:nvCxnSpPr>
        <p:spPr>
          <a:xfrm flipH="1">
            <a:off x="1901240" y="4162845"/>
            <a:ext cx="2668358" cy="290125"/>
          </a:xfrm>
          <a:prstGeom prst="straightConnector1">
            <a:avLst/>
          </a:prstGeom>
          <a:ln w="25400">
            <a:solidFill>
              <a:srgbClr val="E4032E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연결선: 꺾임 5">
            <a:extLst>
              <a:ext uri="{FF2B5EF4-FFF2-40B4-BE49-F238E27FC236}">
                <a16:creationId xmlns:a16="http://schemas.microsoft.com/office/drawing/2014/main" id="{965711A4-31AB-4897-A8FE-F9B94E8BE13D}"/>
              </a:ext>
            </a:extLst>
          </p:cNvPr>
          <p:cNvCxnSpPr>
            <a:cxnSpLocks/>
            <a:stCxn id="82" idx="0"/>
            <a:endCxn id="97" idx="3"/>
          </p:cNvCxnSpPr>
          <p:nvPr/>
        </p:nvCxnSpPr>
        <p:spPr>
          <a:xfrm flipH="1" flipV="1">
            <a:off x="5375407" y="3005148"/>
            <a:ext cx="704106" cy="838356"/>
          </a:xfrm>
          <a:prstGeom prst="straightConnector1">
            <a:avLst/>
          </a:prstGeom>
          <a:ln w="25400">
            <a:solidFill>
              <a:srgbClr val="E4032E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사각형 설명선 188">
            <a:extLst>
              <a:ext uri="{FF2B5EF4-FFF2-40B4-BE49-F238E27FC236}">
                <a16:creationId xmlns:a16="http://schemas.microsoft.com/office/drawing/2014/main" id="{3689705B-E054-47E2-9B72-B36C77A35D28}"/>
              </a:ext>
            </a:extLst>
          </p:cNvPr>
          <p:cNvSpPr/>
          <p:nvPr/>
        </p:nvSpPr>
        <p:spPr>
          <a:xfrm>
            <a:off x="3200515" y="4452970"/>
            <a:ext cx="2555487" cy="1617196"/>
          </a:xfrm>
          <a:prstGeom prst="roundRect">
            <a:avLst>
              <a:gd name="adj" fmla="val 3382"/>
            </a:avLst>
          </a:prstGeom>
          <a:solidFill>
            <a:schemeClr val="bg1"/>
          </a:solidFill>
          <a:ln w="25400">
            <a:solidFill>
              <a:srgbClr val="E4032E"/>
            </a:solidFill>
          </a:ln>
          <a:effectLst>
            <a:outerShdw blurRad="63500" algn="ctr" rotWithShape="0">
              <a:prstClr val="black">
                <a:alpha val="67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2659" rtlCol="0" anchor="t"/>
          <a:lstStyle/>
          <a:p>
            <a:pPr algn="ctr" defTabSz="988225"/>
            <a:r>
              <a:rPr lang="ko-KR" altLang="en-US" sz="1452" b="1" spc="-9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E4032E"/>
                </a:solidFill>
                <a:latin typeface="+mn-ea"/>
              </a:rPr>
              <a:t>개인식별번호 조회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2313" y="4723600"/>
            <a:ext cx="2316454" cy="1302223"/>
          </a:xfrm>
          <a:prstGeom prst="rect">
            <a:avLst/>
          </a:prstGeom>
        </p:spPr>
      </p:pic>
      <p:sp>
        <p:nvSpPr>
          <p:cNvPr id="51" name="타원 50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3479204" y="4524157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40" name="연결선: 꺾임 5">
            <a:extLst>
              <a:ext uri="{FF2B5EF4-FFF2-40B4-BE49-F238E27FC236}">
                <a16:creationId xmlns:a16="http://schemas.microsoft.com/office/drawing/2014/main" id="{8ABB8D24-35AB-4A0C-B054-2AE43635DB89}"/>
              </a:ext>
            </a:extLst>
          </p:cNvPr>
          <p:cNvCxnSpPr>
            <a:cxnSpLocks/>
            <a:stCxn id="79" idx="2"/>
            <a:endCxn id="50" idx="0"/>
          </p:cNvCxnSpPr>
          <p:nvPr/>
        </p:nvCxnSpPr>
        <p:spPr>
          <a:xfrm flipH="1">
            <a:off x="4478259" y="4162845"/>
            <a:ext cx="91339" cy="290125"/>
          </a:xfrm>
          <a:prstGeom prst="straightConnector1">
            <a:avLst/>
          </a:prstGeom>
          <a:ln w="25400">
            <a:solidFill>
              <a:srgbClr val="E4032E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텍스트 개체 틀 10">
            <a:extLst>
              <a:ext uri="{FF2B5EF4-FFF2-40B4-BE49-F238E27FC236}">
                <a16:creationId xmlns:a16="http://schemas.microsoft.com/office/drawing/2014/main" id="{5ACF32CA-96F3-4B52-8B8A-F3E45B16E36A}"/>
              </a:ext>
            </a:extLst>
          </p:cNvPr>
          <p:cNvSpPr txBox="1">
            <a:spLocks/>
          </p:cNvSpPr>
          <p:nvPr/>
        </p:nvSpPr>
        <p:spPr>
          <a:xfrm>
            <a:off x="1785776" y="1133251"/>
            <a:ext cx="7599553" cy="2512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633" b="1" kern="1200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defRPr>
            </a:lvl1pPr>
            <a:lvl2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043113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4588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6063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7538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업체정보관리 버튼 클릭 </a:t>
            </a:r>
            <a:r>
              <a:rPr lang="en-US" altLang="ko-KR" dirty="0"/>
              <a:t>&gt; </a:t>
            </a:r>
            <a:r>
              <a:rPr lang="ko-KR" altLang="en-US" dirty="0"/>
              <a:t>인력정보 탭 클릭</a:t>
            </a:r>
          </a:p>
        </p:txBody>
      </p:sp>
    </p:spTree>
    <p:extLst>
      <p:ext uri="{BB962C8B-B14F-4D97-AF65-F5344CB8AC3E}">
        <p14:creationId xmlns:p14="http://schemas.microsoft.com/office/powerpoint/2010/main" val="18387576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8B73FEA4-91E9-4CC2-9C96-ABFA7EDF85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건설사업관리 업체정보 등록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dirty="0"/>
              <a:t>02</a:t>
            </a:r>
            <a:endParaRPr lang="ko-KR" altLang="en-US" dirty="0"/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3219" y="2145703"/>
            <a:ext cx="4198369" cy="417212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E7C4466F-E828-42B6-B787-13878AF1ADFA}"/>
              </a:ext>
            </a:extLst>
          </p:cNvPr>
          <p:cNvSpPr txBox="1"/>
          <p:nvPr/>
        </p:nvSpPr>
        <p:spPr>
          <a:xfrm>
            <a:off x="7619784" y="1639041"/>
            <a:ext cx="970587" cy="223459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none" lIns="0" tIns="0" rIns="0" bIns="0" rtlCol="0" anchor="ctr">
            <a:spAutoFit/>
          </a:bodyPr>
          <a:lstStyle/>
          <a:p>
            <a:pPr algn="ctr" latinLnBrk="0"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[ </a:t>
            </a:r>
            <a:r>
              <a:rPr lang="ko-KR" altLang="en-US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화면 설명 </a:t>
            </a: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]</a:t>
            </a: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F8D9D719-1E6B-4469-AC4E-99B173827A99}"/>
              </a:ext>
            </a:extLst>
          </p:cNvPr>
          <p:cNvGrpSpPr/>
          <p:nvPr/>
        </p:nvGrpSpPr>
        <p:grpSpPr>
          <a:xfrm>
            <a:off x="6835171" y="1958268"/>
            <a:ext cx="2539813" cy="532780"/>
            <a:chOff x="8145694" y="2206400"/>
            <a:chExt cx="2799674" cy="587292"/>
          </a:xfrm>
        </p:grpSpPr>
        <p:sp>
          <p:nvSpPr>
            <p:cNvPr id="31" name="사각형: 둥근 모서리 29">
              <a:extLst>
                <a:ext uri="{FF2B5EF4-FFF2-40B4-BE49-F238E27FC236}">
                  <a16:creationId xmlns:a16="http://schemas.microsoft.com/office/drawing/2014/main" id="{27AA0234-4E6E-4F5A-BE29-1EB11F9CE99B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개요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F5473A1-44E1-484D-A5ED-0A084ACC476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</a:rPr>
                <a:t>건설사업관리용역 업체정보 등록 화면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33" name="직선 연결선 32">
              <a:extLst>
                <a:ext uri="{FF2B5EF4-FFF2-40B4-BE49-F238E27FC236}">
                  <a16:creationId xmlns:a16="http://schemas.microsoft.com/office/drawing/2014/main" id="{606C27BD-4309-424D-8667-772ECE3B6876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B55A26D5-D1C5-4848-9B12-CB85B57FC6AC}"/>
              </a:ext>
            </a:extLst>
          </p:cNvPr>
          <p:cNvGrpSpPr/>
          <p:nvPr/>
        </p:nvGrpSpPr>
        <p:grpSpPr>
          <a:xfrm>
            <a:off x="6835171" y="2694959"/>
            <a:ext cx="2539813" cy="532780"/>
            <a:chOff x="8145694" y="2206400"/>
            <a:chExt cx="2799674" cy="587292"/>
          </a:xfrm>
        </p:grpSpPr>
        <p:sp>
          <p:nvSpPr>
            <p:cNvPr id="35" name="사각형: 둥근 모서리 33">
              <a:extLst>
                <a:ext uri="{FF2B5EF4-FFF2-40B4-BE49-F238E27FC236}">
                  <a16:creationId xmlns:a16="http://schemas.microsoft.com/office/drawing/2014/main" id="{3A7691FD-983F-4D27-9280-9379890CA0DE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이용자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39484A22-8F54-47E7-902E-2A809E533DE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37" name="직선 연결선 36">
              <a:extLst>
                <a:ext uri="{FF2B5EF4-FFF2-40B4-BE49-F238E27FC236}">
                  <a16:creationId xmlns:a16="http://schemas.microsoft.com/office/drawing/2014/main" id="{A0F43E99-8AA9-43AC-97D3-FD9E76E4F63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91E5987B-C1C0-4E86-B800-682784A2528F}"/>
              </a:ext>
            </a:extLst>
          </p:cNvPr>
          <p:cNvGrpSpPr/>
          <p:nvPr/>
        </p:nvGrpSpPr>
        <p:grpSpPr>
          <a:xfrm>
            <a:off x="6835171" y="3401784"/>
            <a:ext cx="2539813" cy="1806721"/>
            <a:chOff x="8145694" y="2206400"/>
            <a:chExt cx="2799674" cy="1991568"/>
          </a:xfrm>
        </p:grpSpPr>
        <p:sp>
          <p:nvSpPr>
            <p:cNvPr id="39" name="사각형: 둥근 모서리 37">
              <a:extLst>
                <a:ext uri="{FF2B5EF4-FFF2-40B4-BE49-F238E27FC236}">
                  <a16:creationId xmlns:a16="http://schemas.microsoft.com/office/drawing/2014/main" id="{DADC31B5-87BA-4CCB-8EC5-2DDD5E305744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처리절차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41D37C5B-4AF0-4FD6-8951-F194C287C894}"/>
                </a:ext>
              </a:extLst>
            </p:cNvPr>
            <p:cNvSpPr txBox="1"/>
            <p:nvPr/>
          </p:nvSpPr>
          <p:spPr>
            <a:xfrm>
              <a:off x="8304105" y="2521432"/>
              <a:ext cx="2641263" cy="1676536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 startAt="4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직무분야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유사분야경력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직무분야실적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교육사항상세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자격정지사항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자격인증사항 등 의 정보를 기술인 연계 정보로부터 추가한다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 startAt="4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각 목록 상단의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행삭제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목록에 입력된 정보를 삭제한다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 startAt="4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저장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인력정보를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등록 또는 수정한다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</p:txBody>
        </p:sp>
        <p:cxnSp>
          <p:nvCxnSpPr>
            <p:cNvPr id="43" name="직선 연결선 42">
              <a:extLst>
                <a:ext uri="{FF2B5EF4-FFF2-40B4-BE49-F238E27FC236}">
                  <a16:creationId xmlns:a16="http://schemas.microsoft.com/office/drawing/2014/main" id="{90536078-201C-4D0B-A2EE-4434F58552D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4459FB68-7EF2-40FD-AC0E-B3AD6BDF18FF}"/>
              </a:ext>
            </a:extLst>
          </p:cNvPr>
          <p:cNvGrpSpPr/>
          <p:nvPr/>
        </p:nvGrpSpPr>
        <p:grpSpPr>
          <a:xfrm>
            <a:off x="6835171" y="5326258"/>
            <a:ext cx="2539813" cy="532780"/>
            <a:chOff x="8145694" y="2206400"/>
            <a:chExt cx="2799674" cy="587291"/>
          </a:xfrm>
        </p:grpSpPr>
        <p:sp>
          <p:nvSpPr>
            <p:cNvPr id="45" name="사각형: 둥근 모서리 43">
              <a:extLst>
                <a:ext uri="{FF2B5EF4-FFF2-40B4-BE49-F238E27FC236}">
                  <a16:creationId xmlns:a16="http://schemas.microsoft.com/office/drawing/2014/main" id="{9AC2EDCA-87F5-4582-93F3-71ED37D10FFF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주의사항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510959CF-E4A2-4698-BC5E-B89FF8BFD54D}"/>
                </a:ext>
              </a:extLst>
            </p:cNvPr>
            <p:cNvSpPr txBox="1"/>
            <p:nvPr/>
          </p:nvSpPr>
          <p:spPr>
            <a:xfrm>
              <a:off x="8304105" y="2521429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48" name="직선 연결선 47">
              <a:extLst>
                <a:ext uri="{FF2B5EF4-FFF2-40B4-BE49-F238E27FC236}">
                  <a16:creationId xmlns:a16="http://schemas.microsoft.com/office/drawing/2014/main" id="{5307198D-E351-4B9B-8000-587910F6B66F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타원 62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1340640" y="2151638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4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9000" y="2139608"/>
            <a:ext cx="246380" cy="10391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65" name="타원 64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186627" y="2099683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6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0685" y="6194580"/>
            <a:ext cx="180000" cy="11520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67" name="타원 66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409940" y="6046837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6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1" name="텍스트 개체 틀 10">
            <a:extLst>
              <a:ext uri="{FF2B5EF4-FFF2-40B4-BE49-F238E27FC236}">
                <a16:creationId xmlns:a16="http://schemas.microsoft.com/office/drawing/2014/main" id="{4E76CC9A-3101-407A-BDB9-D44E123D1161}"/>
              </a:ext>
            </a:extLst>
          </p:cNvPr>
          <p:cNvSpPr txBox="1">
            <a:spLocks/>
          </p:cNvSpPr>
          <p:nvPr/>
        </p:nvSpPr>
        <p:spPr>
          <a:xfrm>
            <a:off x="1785776" y="1133251"/>
            <a:ext cx="7599553" cy="2512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633" b="1" kern="1200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defRPr>
            </a:lvl1pPr>
            <a:lvl2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043113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4588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6063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7538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업체정보관리 버튼 클릭 </a:t>
            </a:r>
            <a:r>
              <a:rPr lang="en-US" altLang="ko-KR" dirty="0"/>
              <a:t>&gt; </a:t>
            </a:r>
            <a:r>
              <a:rPr lang="ko-KR" altLang="en-US" dirty="0"/>
              <a:t>인력정보 탭 클릭 </a:t>
            </a:r>
            <a:r>
              <a:rPr lang="en-US" altLang="ko-KR" dirty="0"/>
              <a:t>&gt; [</a:t>
            </a:r>
            <a:r>
              <a:rPr lang="ko-KR" altLang="en-US" dirty="0" err="1"/>
              <a:t>기술인연계정보조회</a:t>
            </a:r>
            <a:r>
              <a:rPr lang="en-US" altLang="ko-KR" dirty="0"/>
              <a:t>] </a:t>
            </a:r>
            <a:r>
              <a:rPr lang="ko-KR" altLang="en-US" dirty="0"/>
              <a:t>버튼 클릭</a:t>
            </a:r>
          </a:p>
        </p:txBody>
      </p:sp>
      <p:sp>
        <p:nvSpPr>
          <p:cNvPr id="29" name="직사각형 240">
            <a:extLst>
              <a:ext uri="{FF2B5EF4-FFF2-40B4-BE49-F238E27FC236}">
                <a16:creationId xmlns:a16="http://schemas.microsoft.com/office/drawing/2014/main" id="{02B2C7D5-C307-428C-8909-32C498824F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3219" y="2243679"/>
            <a:ext cx="139369" cy="10391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6E0655B7-4C88-40D1-B489-F3EC9DF8C09C}"/>
              </a:ext>
            </a:extLst>
          </p:cNvPr>
          <p:cNvSpPr/>
          <p:nvPr/>
        </p:nvSpPr>
        <p:spPr>
          <a:xfrm>
            <a:off x="1340640" y="2888707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2" name="직사각형 240">
            <a:extLst>
              <a:ext uri="{FF2B5EF4-FFF2-40B4-BE49-F238E27FC236}">
                <a16:creationId xmlns:a16="http://schemas.microsoft.com/office/drawing/2014/main" id="{67EF7971-C058-4A91-9EFD-8E07AFC72B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3219" y="2980748"/>
            <a:ext cx="139369" cy="10391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54" name="타원 53">
            <a:extLst>
              <a:ext uri="{FF2B5EF4-FFF2-40B4-BE49-F238E27FC236}">
                <a16:creationId xmlns:a16="http://schemas.microsoft.com/office/drawing/2014/main" id="{138240B7-8C2E-44BC-92BE-255FB1CF9F05}"/>
              </a:ext>
            </a:extLst>
          </p:cNvPr>
          <p:cNvSpPr/>
          <p:nvPr/>
        </p:nvSpPr>
        <p:spPr>
          <a:xfrm>
            <a:off x="1340640" y="3830956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5" name="직사각형 240">
            <a:extLst>
              <a:ext uri="{FF2B5EF4-FFF2-40B4-BE49-F238E27FC236}">
                <a16:creationId xmlns:a16="http://schemas.microsoft.com/office/drawing/2014/main" id="{FEC39A6C-C725-4D29-A5CD-F3428CB69C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3219" y="3922997"/>
            <a:ext cx="139369" cy="10391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56" name="타원 55">
            <a:extLst>
              <a:ext uri="{FF2B5EF4-FFF2-40B4-BE49-F238E27FC236}">
                <a16:creationId xmlns:a16="http://schemas.microsoft.com/office/drawing/2014/main" id="{E28C8668-4A9D-4B71-A37A-445FB79E5FDB}"/>
              </a:ext>
            </a:extLst>
          </p:cNvPr>
          <p:cNvSpPr/>
          <p:nvPr/>
        </p:nvSpPr>
        <p:spPr>
          <a:xfrm>
            <a:off x="1340640" y="4411981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7" name="직사각형 240">
            <a:extLst>
              <a:ext uri="{FF2B5EF4-FFF2-40B4-BE49-F238E27FC236}">
                <a16:creationId xmlns:a16="http://schemas.microsoft.com/office/drawing/2014/main" id="{23C96684-A569-48B6-AC5F-C64E2C231F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3219" y="4504022"/>
            <a:ext cx="139369" cy="10391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C7AAE2E3-0C03-43E7-A13C-1F50F2DE1623}"/>
              </a:ext>
            </a:extLst>
          </p:cNvPr>
          <p:cNvSpPr/>
          <p:nvPr/>
        </p:nvSpPr>
        <p:spPr>
          <a:xfrm>
            <a:off x="1340640" y="5133766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9" name="직사각형 240">
            <a:extLst>
              <a:ext uri="{FF2B5EF4-FFF2-40B4-BE49-F238E27FC236}">
                <a16:creationId xmlns:a16="http://schemas.microsoft.com/office/drawing/2014/main" id="{FD3A56C7-92F0-4FF9-BADF-6E6A2A4DF7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3219" y="5225807"/>
            <a:ext cx="139369" cy="10391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60" name="직사각형 240">
            <a:extLst>
              <a:ext uri="{FF2B5EF4-FFF2-40B4-BE49-F238E27FC236}">
                <a16:creationId xmlns:a16="http://schemas.microsoft.com/office/drawing/2014/main" id="{0624BB6D-D65B-4E37-8F18-46A39CD42B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9000" y="2811778"/>
            <a:ext cx="246380" cy="10391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61" name="타원 60">
            <a:extLst>
              <a:ext uri="{FF2B5EF4-FFF2-40B4-BE49-F238E27FC236}">
                <a16:creationId xmlns:a16="http://schemas.microsoft.com/office/drawing/2014/main" id="{EB739A27-2775-4D1C-8D09-F3A64C5888C5}"/>
              </a:ext>
            </a:extLst>
          </p:cNvPr>
          <p:cNvSpPr/>
          <p:nvPr/>
        </p:nvSpPr>
        <p:spPr>
          <a:xfrm>
            <a:off x="5186627" y="2771853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2" name="직사각형 240">
            <a:extLst>
              <a:ext uri="{FF2B5EF4-FFF2-40B4-BE49-F238E27FC236}">
                <a16:creationId xmlns:a16="http://schemas.microsoft.com/office/drawing/2014/main" id="{034655F8-0B50-425D-B447-F9B61B81C0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9000" y="3820717"/>
            <a:ext cx="246380" cy="10391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68" name="타원 67">
            <a:extLst>
              <a:ext uri="{FF2B5EF4-FFF2-40B4-BE49-F238E27FC236}">
                <a16:creationId xmlns:a16="http://schemas.microsoft.com/office/drawing/2014/main" id="{336AC3E8-71E1-4C95-8C72-D37800756971}"/>
              </a:ext>
            </a:extLst>
          </p:cNvPr>
          <p:cNvSpPr/>
          <p:nvPr/>
        </p:nvSpPr>
        <p:spPr>
          <a:xfrm>
            <a:off x="5186627" y="3780792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2" name="직사각형 240">
            <a:extLst>
              <a:ext uri="{FF2B5EF4-FFF2-40B4-BE49-F238E27FC236}">
                <a16:creationId xmlns:a16="http://schemas.microsoft.com/office/drawing/2014/main" id="{E403538B-2384-497D-AE5F-DD344E725C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9000" y="4400112"/>
            <a:ext cx="246380" cy="10391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73" name="타원 72">
            <a:extLst>
              <a:ext uri="{FF2B5EF4-FFF2-40B4-BE49-F238E27FC236}">
                <a16:creationId xmlns:a16="http://schemas.microsoft.com/office/drawing/2014/main" id="{4AD34FC9-2AFA-456D-A131-B6E38C5C2977}"/>
              </a:ext>
            </a:extLst>
          </p:cNvPr>
          <p:cNvSpPr/>
          <p:nvPr/>
        </p:nvSpPr>
        <p:spPr>
          <a:xfrm>
            <a:off x="5186627" y="4360187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4" name="직사각형 240">
            <a:extLst>
              <a:ext uri="{FF2B5EF4-FFF2-40B4-BE49-F238E27FC236}">
                <a16:creationId xmlns:a16="http://schemas.microsoft.com/office/drawing/2014/main" id="{8819B653-D39A-426E-8EE6-27C87605EA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9000" y="5133847"/>
            <a:ext cx="246380" cy="10391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75" name="타원 74">
            <a:extLst>
              <a:ext uri="{FF2B5EF4-FFF2-40B4-BE49-F238E27FC236}">
                <a16:creationId xmlns:a16="http://schemas.microsoft.com/office/drawing/2014/main" id="{5A73A223-7302-40F5-93B1-170163895BB5}"/>
              </a:ext>
            </a:extLst>
          </p:cNvPr>
          <p:cNvSpPr/>
          <p:nvPr/>
        </p:nvSpPr>
        <p:spPr>
          <a:xfrm>
            <a:off x="5186627" y="5093922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6" name="타원 75">
            <a:extLst>
              <a:ext uri="{FF2B5EF4-FFF2-40B4-BE49-F238E27FC236}">
                <a16:creationId xmlns:a16="http://schemas.microsoft.com/office/drawing/2014/main" id="{91F40DBF-3885-4302-8082-46991C8087F4}"/>
              </a:ext>
            </a:extLst>
          </p:cNvPr>
          <p:cNvSpPr/>
          <p:nvPr/>
        </p:nvSpPr>
        <p:spPr>
          <a:xfrm>
            <a:off x="1340640" y="5670745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7" name="직사각형 240">
            <a:extLst>
              <a:ext uri="{FF2B5EF4-FFF2-40B4-BE49-F238E27FC236}">
                <a16:creationId xmlns:a16="http://schemas.microsoft.com/office/drawing/2014/main" id="{EAB0E37F-DACD-4E1B-8E1F-613EE4E0C5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3219" y="5762786"/>
            <a:ext cx="139369" cy="10391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78" name="직사각형 240">
            <a:extLst>
              <a:ext uri="{FF2B5EF4-FFF2-40B4-BE49-F238E27FC236}">
                <a16:creationId xmlns:a16="http://schemas.microsoft.com/office/drawing/2014/main" id="{D4ABD956-507E-4EB5-83A3-989A939BE8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9000" y="5664067"/>
            <a:ext cx="246380" cy="10391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79" name="타원 78">
            <a:extLst>
              <a:ext uri="{FF2B5EF4-FFF2-40B4-BE49-F238E27FC236}">
                <a16:creationId xmlns:a16="http://schemas.microsoft.com/office/drawing/2014/main" id="{D650B2C5-2FC9-4005-9512-5E01058ED4AE}"/>
              </a:ext>
            </a:extLst>
          </p:cNvPr>
          <p:cNvSpPr/>
          <p:nvPr/>
        </p:nvSpPr>
        <p:spPr>
          <a:xfrm>
            <a:off x="5186627" y="5624142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083232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0">
            <a:extLst>
              <a:ext uri="{FF2B5EF4-FFF2-40B4-BE49-F238E27FC236}">
                <a16:creationId xmlns:a16="http://schemas.microsoft.com/office/drawing/2014/main" id="{00AF3415-CD62-411D-BF14-B65C1E842E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85776" y="1133251"/>
            <a:ext cx="7599553" cy="251287"/>
          </a:xfrm>
        </p:spPr>
        <p:txBody>
          <a:bodyPr/>
          <a:lstStyle/>
          <a:p>
            <a:r>
              <a:rPr lang="ko-KR" altLang="en-US" dirty="0"/>
              <a:t>공통 </a:t>
            </a:r>
            <a:r>
              <a:rPr lang="en-US" altLang="ko-KR" dirty="0"/>
              <a:t>&gt; </a:t>
            </a:r>
            <a:r>
              <a:rPr lang="ko-KR" altLang="en-US" dirty="0"/>
              <a:t>심사업체정보관리 </a:t>
            </a:r>
            <a:r>
              <a:rPr lang="en-US" altLang="ko-KR" dirty="0"/>
              <a:t>&gt; </a:t>
            </a:r>
            <a:r>
              <a:rPr lang="ko-KR" altLang="en-US" dirty="0"/>
              <a:t>기술용역 조달업체정보 등록</a:t>
            </a:r>
            <a:r>
              <a:rPr lang="en-US" altLang="ko-KR" dirty="0"/>
              <a:t>(</a:t>
            </a:r>
            <a:r>
              <a:rPr lang="ko-KR" altLang="en-US" dirty="0"/>
              <a:t>승인요청</a:t>
            </a:r>
            <a:r>
              <a:rPr lang="en-US" altLang="ko-KR" dirty="0"/>
              <a:t>/</a:t>
            </a:r>
            <a:r>
              <a:rPr lang="ko-KR" altLang="en-US" dirty="0" err="1"/>
              <a:t>인력퇴사처리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7C4466F-E828-42B6-B787-13878AF1ADFA}"/>
              </a:ext>
            </a:extLst>
          </p:cNvPr>
          <p:cNvSpPr txBox="1"/>
          <p:nvPr/>
        </p:nvSpPr>
        <p:spPr>
          <a:xfrm>
            <a:off x="7619784" y="1639041"/>
            <a:ext cx="970587" cy="223459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none" lIns="0" tIns="0" rIns="0" bIns="0" rtlCol="0" anchor="ctr">
            <a:spAutoFit/>
          </a:bodyPr>
          <a:lstStyle/>
          <a:p>
            <a:pPr algn="ctr" latinLnBrk="0"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[ </a:t>
            </a:r>
            <a:r>
              <a:rPr lang="ko-KR" altLang="en-US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화면 설명 </a:t>
            </a: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]</a:t>
            </a: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FD8D694F-37EB-41CD-B891-438D05C87A50}"/>
              </a:ext>
            </a:extLst>
          </p:cNvPr>
          <p:cNvGrpSpPr/>
          <p:nvPr/>
        </p:nvGrpSpPr>
        <p:grpSpPr>
          <a:xfrm>
            <a:off x="6835171" y="1958268"/>
            <a:ext cx="2539813" cy="532780"/>
            <a:chOff x="8145694" y="2206400"/>
            <a:chExt cx="2799674" cy="587292"/>
          </a:xfrm>
        </p:grpSpPr>
        <p:sp>
          <p:nvSpPr>
            <p:cNvPr id="37" name="사각형: 둥근 모서리 54">
              <a:extLst>
                <a:ext uri="{FF2B5EF4-FFF2-40B4-BE49-F238E27FC236}">
                  <a16:creationId xmlns:a16="http://schemas.microsoft.com/office/drawing/2014/main" id="{D0ED87DA-5040-4987-AFD8-956C2A644C82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개요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FADBE80C-0E37-4DFF-96DB-678292A21E78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조달업체정보를 등록 및 승인요청하는 화면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39" name="직선 연결선 38">
              <a:extLst>
                <a:ext uri="{FF2B5EF4-FFF2-40B4-BE49-F238E27FC236}">
                  <a16:creationId xmlns:a16="http://schemas.microsoft.com/office/drawing/2014/main" id="{7D186B11-23D8-4E51-B500-7C8388FC6E95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65D10FC1-5FB7-4B2B-AEF0-FEB7C712DFCB}"/>
              </a:ext>
            </a:extLst>
          </p:cNvPr>
          <p:cNvGrpSpPr/>
          <p:nvPr/>
        </p:nvGrpSpPr>
        <p:grpSpPr>
          <a:xfrm>
            <a:off x="6835171" y="2599341"/>
            <a:ext cx="2539813" cy="532780"/>
            <a:chOff x="8145694" y="2206400"/>
            <a:chExt cx="2799674" cy="587292"/>
          </a:xfrm>
        </p:grpSpPr>
        <p:sp>
          <p:nvSpPr>
            <p:cNvPr id="43" name="사각형: 둥근 모서리 77">
              <a:extLst>
                <a:ext uri="{FF2B5EF4-FFF2-40B4-BE49-F238E27FC236}">
                  <a16:creationId xmlns:a16="http://schemas.microsoft.com/office/drawing/2014/main" id="{D80EE21B-01F6-4A5D-A42A-8FA06035D051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이용자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DD49F2C9-916D-4495-A9A5-19EC64F2A732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45" name="직선 연결선 44">
              <a:extLst>
                <a:ext uri="{FF2B5EF4-FFF2-40B4-BE49-F238E27FC236}">
                  <a16:creationId xmlns:a16="http://schemas.microsoft.com/office/drawing/2014/main" id="{022DECF9-FAFE-4B3E-BA8D-E1FCBA0DDEB1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C7A58B7C-73BA-4BB8-86BF-8F51B5395635}"/>
              </a:ext>
            </a:extLst>
          </p:cNvPr>
          <p:cNvGrpSpPr/>
          <p:nvPr/>
        </p:nvGrpSpPr>
        <p:grpSpPr>
          <a:xfrm>
            <a:off x="6835171" y="3240416"/>
            <a:ext cx="2539813" cy="1623463"/>
            <a:chOff x="8145694" y="2206400"/>
            <a:chExt cx="2799674" cy="1789568"/>
          </a:xfrm>
        </p:grpSpPr>
        <p:sp>
          <p:nvSpPr>
            <p:cNvPr id="48" name="사각형: 둥근 모서리 81">
              <a:extLst>
                <a:ext uri="{FF2B5EF4-FFF2-40B4-BE49-F238E27FC236}">
                  <a16:creationId xmlns:a16="http://schemas.microsoft.com/office/drawing/2014/main" id="{F61B04CF-BE47-4D98-AEAA-E9F168534044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처리절차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92E35FD1-1FD1-42D9-8437-2E78E7CE5EF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1474538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 marL="228600" indent="-228600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파일추가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증빙자료를 업로드한다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.(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하단 주의사항 확인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</a:p>
            <a:p>
              <a:pPr marL="228600" indent="-228600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업체정보가 작성되면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승인요청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버튼이 활성화된다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승인요청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승인요청을 진행한다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퇴사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기술인력을 퇴사 처리한다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.(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필요시 사용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</a:p>
          </p:txBody>
        </p:sp>
        <p:cxnSp>
          <p:nvCxnSpPr>
            <p:cNvPr id="64" name="직선 연결선 63">
              <a:extLst>
                <a:ext uri="{FF2B5EF4-FFF2-40B4-BE49-F238E27FC236}">
                  <a16:creationId xmlns:a16="http://schemas.microsoft.com/office/drawing/2014/main" id="{520AC54D-98D8-4857-919F-540067ED22C6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08F5884F-6817-4798-B364-25A33F98BFA2}"/>
              </a:ext>
            </a:extLst>
          </p:cNvPr>
          <p:cNvGrpSpPr/>
          <p:nvPr/>
        </p:nvGrpSpPr>
        <p:grpSpPr>
          <a:xfrm>
            <a:off x="6835171" y="5133744"/>
            <a:ext cx="2539813" cy="261268"/>
            <a:chOff x="8145694" y="2206400"/>
            <a:chExt cx="2799674" cy="288000"/>
          </a:xfrm>
        </p:grpSpPr>
        <p:sp>
          <p:nvSpPr>
            <p:cNvPr id="66" name="사각형: 둥근 모서리 85">
              <a:extLst>
                <a:ext uri="{FF2B5EF4-FFF2-40B4-BE49-F238E27FC236}">
                  <a16:creationId xmlns:a16="http://schemas.microsoft.com/office/drawing/2014/main" id="{DAFCCFCE-0BEB-4724-B274-2FF89CC69E02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주의사항</a:t>
              </a:r>
            </a:p>
          </p:txBody>
        </p:sp>
        <p:cxnSp>
          <p:nvCxnSpPr>
            <p:cNvPr id="68" name="직선 연결선 67">
              <a:extLst>
                <a:ext uri="{FF2B5EF4-FFF2-40B4-BE49-F238E27FC236}">
                  <a16:creationId xmlns:a16="http://schemas.microsoft.com/office/drawing/2014/main" id="{12BB4051-857F-4A17-B692-40EC751799C9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9" name="그림 6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6329" y="1928283"/>
            <a:ext cx="5874003" cy="2895177"/>
          </a:xfrm>
          <a:prstGeom prst="rect">
            <a:avLst/>
          </a:prstGeom>
        </p:spPr>
      </p:pic>
      <p:sp>
        <p:nvSpPr>
          <p:cNvPr id="70" name="직사각형 240">
            <a:extLst>
              <a:ext uri="{FF2B5EF4-FFF2-40B4-BE49-F238E27FC236}">
                <a16:creationId xmlns:a16="http://schemas.microsoft.com/office/drawing/2014/main" id="{D4644105-ACF0-4091-912C-C33F4A931B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3792" y="3429000"/>
            <a:ext cx="354430" cy="199631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72" name="사각형 설명선 188">
            <a:extLst>
              <a:ext uri="{FF2B5EF4-FFF2-40B4-BE49-F238E27FC236}">
                <a16:creationId xmlns:a16="http://schemas.microsoft.com/office/drawing/2014/main" id="{3689705B-E054-47E2-9B72-B36C77A35D28}"/>
              </a:ext>
            </a:extLst>
          </p:cNvPr>
          <p:cNvSpPr/>
          <p:nvPr/>
        </p:nvSpPr>
        <p:spPr>
          <a:xfrm>
            <a:off x="3034200" y="4420214"/>
            <a:ext cx="2608393" cy="1781614"/>
          </a:xfrm>
          <a:prstGeom prst="roundRect">
            <a:avLst>
              <a:gd name="adj" fmla="val 3382"/>
            </a:avLst>
          </a:prstGeom>
          <a:solidFill>
            <a:schemeClr val="bg1"/>
          </a:solidFill>
          <a:ln w="25400">
            <a:solidFill>
              <a:srgbClr val="E4032E"/>
            </a:solidFill>
          </a:ln>
          <a:effectLst>
            <a:outerShdw blurRad="63500" algn="ctr" rotWithShape="0">
              <a:prstClr val="black">
                <a:alpha val="67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2659" rtlCol="0" anchor="t"/>
          <a:lstStyle/>
          <a:p>
            <a:pPr algn="ctr" defTabSz="988225"/>
            <a:r>
              <a:rPr lang="ko-KR" altLang="en-US" sz="1452" b="1" spc="-9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E4032E"/>
                </a:solidFill>
                <a:latin typeface="+mn-ea"/>
              </a:rPr>
              <a:t>기술용역 인력퇴사처리</a:t>
            </a:r>
          </a:p>
        </p:txBody>
      </p:sp>
      <p:pic>
        <p:nvPicPr>
          <p:cNvPr id="73" name="그림 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0981" y="4789283"/>
            <a:ext cx="2331486" cy="1223641"/>
          </a:xfrm>
          <a:prstGeom prst="rect">
            <a:avLst/>
          </a:prstGeom>
        </p:spPr>
      </p:pic>
      <p:sp>
        <p:nvSpPr>
          <p:cNvPr id="78" name="직사각형 240">
            <a:extLst>
              <a:ext uri="{FF2B5EF4-FFF2-40B4-BE49-F238E27FC236}">
                <a16:creationId xmlns:a16="http://schemas.microsoft.com/office/drawing/2014/main" id="{D4644105-ACF0-4091-912C-C33F4A931B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7600" y="4478476"/>
            <a:ext cx="336628" cy="167348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cxnSp>
        <p:nvCxnSpPr>
          <p:cNvPr id="41" name="연결선: 꺾임 5">
            <a:extLst>
              <a:ext uri="{FF2B5EF4-FFF2-40B4-BE49-F238E27FC236}">
                <a16:creationId xmlns:a16="http://schemas.microsoft.com/office/drawing/2014/main" id="{965711A4-31AB-4897-A8FE-F9B94E8BE13D}"/>
              </a:ext>
            </a:extLst>
          </p:cNvPr>
          <p:cNvCxnSpPr>
            <a:cxnSpLocks/>
            <a:stCxn id="78" idx="2"/>
            <a:endCxn id="72" idx="1"/>
          </p:cNvCxnSpPr>
          <p:nvPr/>
        </p:nvCxnSpPr>
        <p:spPr>
          <a:xfrm>
            <a:off x="1285914" y="4645824"/>
            <a:ext cx="1748286" cy="665197"/>
          </a:xfrm>
          <a:prstGeom prst="straightConnector1">
            <a:avLst/>
          </a:prstGeom>
          <a:ln w="25400">
            <a:solidFill>
              <a:srgbClr val="E4032E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텍스트 개체 틀 9">
            <a:extLst>
              <a:ext uri="{FF2B5EF4-FFF2-40B4-BE49-F238E27FC236}">
                <a16:creationId xmlns:a16="http://schemas.microsoft.com/office/drawing/2014/main" id="{BA3C1C1B-9053-4298-9E52-37774A4DC7CC}"/>
              </a:ext>
            </a:extLst>
          </p:cNvPr>
          <p:cNvSpPr txBox="1">
            <a:spLocks/>
          </p:cNvSpPr>
          <p:nvPr/>
        </p:nvSpPr>
        <p:spPr>
          <a:xfrm>
            <a:off x="1069679" y="548001"/>
            <a:ext cx="8315649" cy="3908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건설사업관리 업체정보 등록</a:t>
            </a:r>
          </a:p>
        </p:txBody>
      </p:sp>
      <p:sp>
        <p:nvSpPr>
          <p:cNvPr id="42" name="텍스트 개체 틀 2">
            <a:extLst>
              <a:ext uri="{FF2B5EF4-FFF2-40B4-BE49-F238E27FC236}">
                <a16:creationId xmlns:a16="http://schemas.microsoft.com/office/drawing/2014/main" id="{FD8AFB4B-3D72-4C4E-B159-C3AC3369D560}"/>
              </a:ext>
            </a:extLst>
          </p:cNvPr>
          <p:cNvSpPr txBox="1">
            <a:spLocks/>
          </p:cNvSpPr>
          <p:nvPr/>
        </p:nvSpPr>
        <p:spPr>
          <a:xfrm>
            <a:off x="460137" y="490768"/>
            <a:ext cx="812025" cy="60219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4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3800" b="1" kern="1200" spc="-100" dirty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68A4FE"/>
                </a:solidFill>
                <a:latin typeface="+mn-ea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02</a:t>
            </a:r>
            <a:endParaRPr lang="en-US"/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FE28B11B-05F2-4A27-9F5F-3727CB2A5AB5}"/>
              </a:ext>
            </a:extLst>
          </p:cNvPr>
          <p:cNvSpPr/>
          <p:nvPr/>
        </p:nvSpPr>
        <p:spPr>
          <a:xfrm>
            <a:off x="5507707" y="3278109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9" name="타원 48">
            <a:extLst>
              <a:ext uri="{FF2B5EF4-FFF2-40B4-BE49-F238E27FC236}">
                <a16:creationId xmlns:a16="http://schemas.microsoft.com/office/drawing/2014/main" id="{A070063B-DD8D-4633-AE42-55107446C840}"/>
              </a:ext>
            </a:extLst>
          </p:cNvPr>
          <p:cNvSpPr/>
          <p:nvPr/>
        </p:nvSpPr>
        <p:spPr>
          <a:xfrm>
            <a:off x="1030336" y="4359505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1037E6FA-8B9B-44E2-B1E1-B950C234D44B}"/>
              </a:ext>
            </a:extLst>
          </p:cNvPr>
          <p:cNvSpPr/>
          <p:nvPr/>
        </p:nvSpPr>
        <p:spPr>
          <a:xfrm>
            <a:off x="469662" y="1861883"/>
            <a:ext cx="6226413" cy="25128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240">
            <a:extLst>
              <a:ext uri="{FF2B5EF4-FFF2-40B4-BE49-F238E27FC236}">
                <a16:creationId xmlns:a16="http://schemas.microsoft.com/office/drawing/2014/main" id="{311D538A-5AF2-4B2A-B677-1A5C75BBC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9834" y="4131836"/>
            <a:ext cx="336628" cy="167348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59F3B4E4-2B16-44CD-A68E-CF07CC500B76}"/>
              </a:ext>
            </a:extLst>
          </p:cNvPr>
          <p:cNvSpPr/>
          <p:nvPr/>
        </p:nvSpPr>
        <p:spPr>
          <a:xfrm>
            <a:off x="6002570" y="4012865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6633811-4FC3-4004-85F8-65C988C2A89F}"/>
              </a:ext>
            </a:extLst>
          </p:cNvPr>
          <p:cNvSpPr txBox="1"/>
          <p:nvPr/>
        </p:nvSpPr>
        <p:spPr>
          <a:xfrm>
            <a:off x="6978879" y="5406307"/>
            <a:ext cx="2396105" cy="584904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square" lIns="0" rIns="0" rtlCol="0">
            <a:spAutoFit/>
          </a:bodyPr>
          <a:lstStyle/>
          <a:p>
            <a:pPr>
              <a:lnSpc>
                <a:spcPct val="110000"/>
              </a:lnSpc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업체정보등록 화면의 </a:t>
            </a:r>
            <a:r>
              <a: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업체정보승인 제출서류</a:t>
            </a:r>
            <a:r>
              <a: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안내문을 확인하여 명시된 서류 확인 요망</a:t>
            </a:r>
          </a:p>
        </p:txBody>
      </p:sp>
    </p:spTree>
    <p:extLst>
      <p:ext uri="{BB962C8B-B14F-4D97-AF65-F5344CB8AC3E}">
        <p14:creationId xmlns:p14="http://schemas.microsoft.com/office/powerpoint/2010/main" val="16581537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0">
            <a:extLst>
              <a:ext uri="{FF2B5EF4-FFF2-40B4-BE49-F238E27FC236}">
                <a16:creationId xmlns:a16="http://schemas.microsoft.com/office/drawing/2014/main" id="{00AF3415-CD62-411D-BF14-B65C1E842E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85776" y="1133251"/>
            <a:ext cx="7599553" cy="251287"/>
          </a:xfrm>
        </p:spPr>
        <p:txBody>
          <a:bodyPr/>
          <a:lstStyle/>
          <a:p>
            <a:r>
              <a:rPr lang="ko-KR" altLang="en-US" dirty="0"/>
              <a:t>공통 </a:t>
            </a:r>
            <a:r>
              <a:rPr lang="en-US" altLang="ko-KR" dirty="0"/>
              <a:t>&gt; </a:t>
            </a:r>
            <a:r>
              <a:rPr lang="ko-KR" altLang="en-US" dirty="0"/>
              <a:t>심사업체정보관리 </a:t>
            </a:r>
            <a:r>
              <a:rPr lang="en-US" altLang="ko-KR" dirty="0"/>
              <a:t>&gt; </a:t>
            </a:r>
            <a:r>
              <a:rPr lang="ko-KR" altLang="en-US" dirty="0"/>
              <a:t>기술용역 조달업체정보 등록</a:t>
            </a:r>
            <a:r>
              <a:rPr lang="en-US" altLang="ko-KR" dirty="0"/>
              <a:t>(</a:t>
            </a:r>
            <a:r>
              <a:rPr lang="ko-KR" altLang="en-US" dirty="0"/>
              <a:t>승인요청취소</a:t>
            </a:r>
            <a:r>
              <a:rPr lang="en-US" altLang="ko-KR" dirty="0"/>
              <a:t>/</a:t>
            </a:r>
            <a:r>
              <a:rPr lang="ko-KR" altLang="en-US" dirty="0"/>
              <a:t>정보초기화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7C4466F-E828-42B6-B787-13878AF1ADFA}"/>
              </a:ext>
            </a:extLst>
          </p:cNvPr>
          <p:cNvSpPr txBox="1"/>
          <p:nvPr/>
        </p:nvSpPr>
        <p:spPr>
          <a:xfrm>
            <a:off x="7619784" y="1639041"/>
            <a:ext cx="970587" cy="223459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none" lIns="0" tIns="0" rIns="0" bIns="0" rtlCol="0" anchor="ctr">
            <a:spAutoFit/>
          </a:bodyPr>
          <a:lstStyle/>
          <a:p>
            <a:pPr algn="ctr" latinLnBrk="0"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[ </a:t>
            </a:r>
            <a:r>
              <a:rPr lang="ko-KR" altLang="en-US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화면 설명 </a:t>
            </a: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]</a:t>
            </a: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FD8D694F-37EB-41CD-B891-438D05C87A50}"/>
              </a:ext>
            </a:extLst>
          </p:cNvPr>
          <p:cNvGrpSpPr/>
          <p:nvPr/>
        </p:nvGrpSpPr>
        <p:grpSpPr>
          <a:xfrm>
            <a:off x="6835171" y="1958268"/>
            <a:ext cx="2539813" cy="532780"/>
            <a:chOff x="8145694" y="2206400"/>
            <a:chExt cx="2799674" cy="587292"/>
          </a:xfrm>
        </p:grpSpPr>
        <p:sp>
          <p:nvSpPr>
            <p:cNvPr id="37" name="사각형: 둥근 모서리 54">
              <a:extLst>
                <a:ext uri="{FF2B5EF4-FFF2-40B4-BE49-F238E27FC236}">
                  <a16:creationId xmlns:a16="http://schemas.microsoft.com/office/drawing/2014/main" id="{D0ED87DA-5040-4987-AFD8-956C2A644C82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개요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FADBE80C-0E37-4DFF-96DB-678292A21E78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조달업체정보를 등록 및 승인요청하는 화면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39" name="직선 연결선 38">
              <a:extLst>
                <a:ext uri="{FF2B5EF4-FFF2-40B4-BE49-F238E27FC236}">
                  <a16:creationId xmlns:a16="http://schemas.microsoft.com/office/drawing/2014/main" id="{7D186B11-23D8-4E51-B500-7C8388FC6E95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65D10FC1-5FB7-4B2B-AEF0-FEB7C712DFCB}"/>
              </a:ext>
            </a:extLst>
          </p:cNvPr>
          <p:cNvGrpSpPr/>
          <p:nvPr/>
        </p:nvGrpSpPr>
        <p:grpSpPr>
          <a:xfrm>
            <a:off x="6835171" y="2599341"/>
            <a:ext cx="2539813" cy="532780"/>
            <a:chOff x="8145694" y="2206400"/>
            <a:chExt cx="2799674" cy="587292"/>
          </a:xfrm>
        </p:grpSpPr>
        <p:sp>
          <p:nvSpPr>
            <p:cNvPr id="43" name="사각형: 둥근 모서리 77">
              <a:extLst>
                <a:ext uri="{FF2B5EF4-FFF2-40B4-BE49-F238E27FC236}">
                  <a16:creationId xmlns:a16="http://schemas.microsoft.com/office/drawing/2014/main" id="{D80EE21B-01F6-4A5D-A42A-8FA06035D051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이용자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DD49F2C9-916D-4495-A9A5-19EC64F2A732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45" name="직선 연결선 44">
              <a:extLst>
                <a:ext uri="{FF2B5EF4-FFF2-40B4-BE49-F238E27FC236}">
                  <a16:creationId xmlns:a16="http://schemas.microsoft.com/office/drawing/2014/main" id="{022DECF9-FAFE-4B3E-BA8D-E1FCBA0DDEB1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C7A58B7C-73BA-4BB8-86BF-8F51B5395635}"/>
              </a:ext>
            </a:extLst>
          </p:cNvPr>
          <p:cNvGrpSpPr/>
          <p:nvPr/>
        </p:nvGrpSpPr>
        <p:grpSpPr>
          <a:xfrm>
            <a:off x="6835171" y="3240416"/>
            <a:ext cx="2539813" cy="1416035"/>
            <a:chOff x="8145694" y="2206400"/>
            <a:chExt cx="2799674" cy="1560917"/>
          </a:xfrm>
        </p:grpSpPr>
        <p:sp>
          <p:nvSpPr>
            <p:cNvPr id="48" name="사각형: 둥근 모서리 81">
              <a:extLst>
                <a:ext uri="{FF2B5EF4-FFF2-40B4-BE49-F238E27FC236}">
                  <a16:creationId xmlns:a16="http://schemas.microsoft.com/office/drawing/2014/main" id="{F61B04CF-BE47-4D98-AEAA-E9F168534044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처리절차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92E35FD1-1FD1-42D9-8437-2E78E7CE5EF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1245887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 marL="228600" indent="-228600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승인요청취소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승인요청한 내용을 취소할 수 있다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228600" indent="-228600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수정중인 업체정보 초기화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‘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최근 승인완료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’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된 상태로 되돌아갈 수 있다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(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작성중인 내용 초기화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</a:p>
          </p:txBody>
        </p:sp>
        <p:cxnSp>
          <p:nvCxnSpPr>
            <p:cNvPr id="64" name="직선 연결선 63">
              <a:extLst>
                <a:ext uri="{FF2B5EF4-FFF2-40B4-BE49-F238E27FC236}">
                  <a16:creationId xmlns:a16="http://schemas.microsoft.com/office/drawing/2014/main" id="{520AC54D-98D8-4857-919F-540067ED22C6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08F5884F-6817-4798-B364-25A33F98BFA2}"/>
              </a:ext>
            </a:extLst>
          </p:cNvPr>
          <p:cNvGrpSpPr/>
          <p:nvPr/>
        </p:nvGrpSpPr>
        <p:grpSpPr>
          <a:xfrm>
            <a:off x="6835171" y="4742587"/>
            <a:ext cx="2539813" cy="261268"/>
            <a:chOff x="8145694" y="2206400"/>
            <a:chExt cx="2799674" cy="288000"/>
          </a:xfrm>
        </p:grpSpPr>
        <p:sp>
          <p:nvSpPr>
            <p:cNvPr id="66" name="사각형: 둥근 모서리 85">
              <a:extLst>
                <a:ext uri="{FF2B5EF4-FFF2-40B4-BE49-F238E27FC236}">
                  <a16:creationId xmlns:a16="http://schemas.microsoft.com/office/drawing/2014/main" id="{DAFCCFCE-0BEB-4724-B274-2FF89CC69E02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주의사항</a:t>
              </a:r>
            </a:p>
          </p:txBody>
        </p:sp>
        <p:cxnSp>
          <p:nvCxnSpPr>
            <p:cNvPr id="68" name="직선 연결선 67">
              <a:extLst>
                <a:ext uri="{FF2B5EF4-FFF2-40B4-BE49-F238E27FC236}">
                  <a16:creationId xmlns:a16="http://schemas.microsoft.com/office/drawing/2014/main" id="{12BB4051-857F-4A17-B692-40EC751799C9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9" name="그림 6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6329" y="1941196"/>
            <a:ext cx="5874003" cy="2869350"/>
          </a:xfrm>
          <a:prstGeom prst="rect">
            <a:avLst/>
          </a:prstGeom>
        </p:spPr>
      </p:pic>
      <p:sp>
        <p:nvSpPr>
          <p:cNvPr id="78" name="직사각형 240">
            <a:extLst>
              <a:ext uri="{FF2B5EF4-FFF2-40B4-BE49-F238E27FC236}">
                <a16:creationId xmlns:a16="http://schemas.microsoft.com/office/drawing/2014/main" id="{D4644105-ACF0-4091-912C-C33F4A931B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429" y="4148002"/>
            <a:ext cx="657734" cy="167348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34" name="텍스트 개체 틀 9">
            <a:extLst>
              <a:ext uri="{FF2B5EF4-FFF2-40B4-BE49-F238E27FC236}">
                <a16:creationId xmlns:a16="http://schemas.microsoft.com/office/drawing/2014/main" id="{BA3C1C1B-9053-4298-9E52-37774A4DC7CC}"/>
              </a:ext>
            </a:extLst>
          </p:cNvPr>
          <p:cNvSpPr txBox="1">
            <a:spLocks/>
          </p:cNvSpPr>
          <p:nvPr/>
        </p:nvSpPr>
        <p:spPr>
          <a:xfrm>
            <a:off x="1069679" y="548001"/>
            <a:ext cx="8315649" cy="3908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건설사업관리 업체정보 등록</a:t>
            </a:r>
          </a:p>
        </p:txBody>
      </p:sp>
      <p:sp>
        <p:nvSpPr>
          <p:cNvPr id="42" name="텍스트 개체 틀 2">
            <a:extLst>
              <a:ext uri="{FF2B5EF4-FFF2-40B4-BE49-F238E27FC236}">
                <a16:creationId xmlns:a16="http://schemas.microsoft.com/office/drawing/2014/main" id="{FD8AFB4B-3D72-4C4E-B159-C3AC3369D560}"/>
              </a:ext>
            </a:extLst>
          </p:cNvPr>
          <p:cNvSpPr txBox="1">
            <a:spLocks/>
          </p:cNvSpPr>
          <p:nvPr/>
        </p:nvSpPr>
        <p:spPr>
          <a:xfrm>
            <a:off x="460137" y="490768"/>
            <a:ext cx="812025" cy="60219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4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3800" b="1" kern="1200" spc="-100" dirty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68A4FE"/>
                </a:solidFill>
                <a:latin typeface="+mn-ea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02</a:t>
            </a:r>
            <a:endParaRPr lang="en-US"/>
          </a:p>
        </p:txBody>
      </p:sp>
      <p:sp>
        <p:nvSpPr>
          <p:cNvPr id="49" name="타원 48">
            <a:extLst>
              <a:ext uri="{FF2B5EF4-FFF2-40B4-BE49-F238E27FC236}">
                <a16:creationId xmlns:a16="http://schemas.microsoft.com/office/drawing/2014/main" id="{A070063B-DD8D-4633-AE42-55107446C840}"/>
              </a:ext>
            </a:extLst>
          </p:cNvPr>
          <p:cNvSpPr/>
          <p:nvPr/>
        </p:nvSpPr>
        <p:spPr>
          <a:xfrm>
            <a:off x="489065" y="4006171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1037E6FA-8B9B-44E2-B1E1-B950C234D44B}"/>
              </a:ext>
            </a:extLst>
          </p:cNvPr>
          <p:cNvSpPr/>
          <p:nvPr/>
        </p:nvSpPr>
        <p:spPr>
          <a:xfrm>
            <a:off x="469662" y="1861883"/>
            <a:ext cx="6226413" cy="25128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240">
            <a:extLst>
              <a:ext uri="{FF2B5EF4-FFF2-40B4-BE49-F238E27FC236}">
                <a16:creationId xmlns:a16="http://schemas.microsoft.com/office/drawing/2014/main" id="{311D538A-5AF2-4B2A-B677-1A5C75BBC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9834" y="4131836"/>
            <a:ext cx="336628" cy="167348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59F3B4E4-2B16-44CD-A68E-CF07CC500B76}"/>
              </a:ext>
            </a:extLst>
          </p:cNvPr>
          <p:cNvSpPr/>
          <p:nvPr/>
        </p:nvSpPr>
        <p:spPr>
          <a:xfrm>
            <a:off x="6002570" y="4012865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AD5A91D-A6D8-4BD9-9B73-D62137242F88}"/>
              </a:ext>
            </a:extLst>
          </p:cNvPr>
          <p:cNvSpPr txBox="1"/>
          <p:nvPr/>
        </p:nvSpPr>
        <p:spPr>
          <a:xfrm>
            <a:off x="6978879" y="5068490"/>
            <a:ext cx="2396105" cy="584904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square" lIns="0" rIns="0" rtlCol="0">
            <a:spAutoFit/>
          </a:bodyPr>
          <a:lstStyle/>
          <a:p>
            <a:pPr>
              <a:lnSpc>
                <a:spcPct val="110000"/>
              </a:lnSpc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자동승인 처리되는 항목</a:t>
            </a:r>
            <a:r>
              <a: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계약실적정보</a:t>
            </a:r>
            <a:r>
              <a: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998" spc="-45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신규고용률정보</a:t>
            </a:r>
            <a:r>
              <a: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인력정보</a:t>
            </a:r>
            <a:r>
              <a: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은 승인요청 이후 초기화 할 수 없음</a:t>
            </a:r>
          </a:p>
        </p:txBody>
      </p:sp>
    </p:spTree>
    <p:extLst>
      <p:ext uri="{BB962C8B-B14F-4D97-AF65-F5344CB8AC3E}">
        <p14:creationId xmlns:p14="http://schemas.microsoft.com/office/powerpoint/2010/main" val="349505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8B73FEA4-91E9-4CC2-9C96-ABFA7EDF85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설계 업체정보 등록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dirty="0"/>
              <a:t>03</a:t>
            </a:r>
            <a:endParaRPr lang="ko-KR" alt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7C4466F-E828-42B6-B787-13878AF1ADFA}"/>
              </a:ext>
            </a:extLst>
          </p:cNvPr>
          <p:cNvSpPr txBox="1"/>
          <p:nvPr/>
        </p:nvSpPr>
        <p:spPr>
          <a:xfrm>
            <a:off x="7619784" y="1639041"/>
            <a:ext cx="970587" cy="223459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none" lIns="0" tIns="0" rIns="0" bIns="0" rtlCol="0" anchor="ctr">
            <a:spAutoFit/>
          </a:bodyPr>
          <a:lstStyle/>
          <a:p>
            <a:pPr algn="ctr" latinLnBrk="0"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[ </a:t>
            </a:r>
            <a:r>
              <a:rPr lang="ko-KR" altLang="en-US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화면 설명 </a:t>
            </a: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]</a:t>
            </a: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F8D9D719-1E6B-4469-AC4E-99B173827A99}"/>
              </a:ext>
            </a:extLst>
          </p:cNvPr>
          <p:cNvGrpSpPr/>
          <p:nvPr/>
        </p:nvGrpSpPr>
        <p:grpSpPr>
          <a:xfrm>
            <a:off x="6835171" y="1958268"/>
            <a:ext cx="2539813" cy="532780"/>
            <a:chOff x="8145694" y="2206400"/>
            <a:chExt cx="2799674" cy="587292"/>
          </a:xfrm>
        </p:grpSpPr>
        <p:sp>
          <p:nvSpPr>
            <p:cNvPr id="30" name="사각형: 둥근 모서리 29">
              <a:extLst>
                <a:ext uri="{FF2B5EF4-FFF2-40B4-BE49-F238E27FC236}">
                  <a16:creationId xmlns:a16="http://schemas.microsoft.com/office/drawing/2014/main" id="{27AA0234-4E6E-4F5A-BE29-1EB11F9CE99B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개요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0F5473A1-44E1-484D-A5ED-0A084ACC476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</a:rPr>
                <a:t>설계용역 업체정보 등록 화면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32" name="직선 연결선 31">
              <a:extLst>
                <a:ext uri="{FF2B5EF4-FFF2-40B4-BE49-F238E27FC236}">
                  <a16:creationId xmlns:a16="http://schemas.microsoft.com/office/drawing/2014/main" id="{606C27BD-4309-424D-8667-772ECE3B6876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B55A26D5-D1C5-4848-9B12-CB85B57FC6AC}"/>
              </a:ext>
            </a:extLst>
          </p:cNvPr>
          <p:cNvGrpSpPr/>
          <p:nvPr/>
        </p:nvGrpSpPr>
        <p:grpSpPr>
          <a:xfrm>
            <a:off x="6835171" y="2694959"/>
            <a:ext cx="2539813" cy="532780"/>
            <a:chOff x="8145694" y="2206400"/>
            <a:chExt cx="2799674" cy="587292"/>
          </a:xfrm>
        </p:grpSpPr>
        <p:sp>
          <p:nvSpPr>
            <p:cNvPr id="34" name="사각형: 둥근 모서리 33">
              <a:extLst>
                <a:ext uri="{FF2B5EF4-FFF2-40B4-BE49-F238E27FC236}">
                  <a16:creationId xmlns:a16="http://schemas.microsoft.com/office/drawing/2014/main" id="{3A7691FD-983F-4D27-9280-9379890CA0DE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이용자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9484A22-8F54-47E7-902E-2A809E533DE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36" name="직선 연결선 35">
              <a:extLst>
                <a:ext uri="{FF2B5EF4-FFF2-40B4-BE49-F238E27FC236}">
                  <a16:creationId xmlns:a16="http://schemas.microsoft.com/office/drawing/2014/main" id="{A0F43E99-8AA9-43AC-97D3-FD9E76E4F63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91E5987B-C1C0-4E86-B800-682784A2528F}"/>
              </a:ext>
            </a:extLst>
          </p:cNvPr>
          <p:cNvGrpSpPr/>
          <p:nvPr/>
        </p:nvGrpSpPr>
        <p:grpSpPr>
          <a:xfrm>
            <a:off x="6835171" y="3401782"/>
            <a:ext cx="2539813" cy="1845190"/>
            <a:chOff x="8145694" y="2206400"/>
            <a:chExt cx="2799674" cy="2033978"/>
          </a:xfrm>
        </p:grpSpPr>
        <p:sp>
          <p:nvSpPr>
            <p:cNvPr id="38" name="사각형: 둥근 모서리 37">
              <a:extLst>
                <a:ext uri="{FF2B5EF4-FFF2-40B4-BE49-F238E27FC236}">
                  <a16:creationId xmlns:a16="http://schemas.microsoft.com/office/drawing/2014/main" id="{DADC31B5-87BA-4CCB-8EC5-2DDD5E305744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처리절차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1D37C5B-4AF0-4FD6-8951-F194C287C894}"/>
                </a:ext>
              </a:extLst>
            </p:cNvPr>
            <p:cNvSpPr txBox="1"/>
            <p:nvPr/>
          </p:nvSpPr>
          <p:spPr>
            <a:xfrm>
              <a:off x="8304105" y="2521429"/>
              <a:ext cx="2641263" cy="1718949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연계기술인목록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연계기술인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정보를 확인한다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조회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기술인력 상세정보를 확인한다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수정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기술인력현황 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수정모드로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전환한다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신규등록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신규 기술인력을 등록한다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</p:txBody>
        </p:sp>
        <p:cxnSp>
          <p:nvCxnSpPr>
            <p:cNvPr id="40" name="직선 연결선 39">
              <a:extLst>
                <a:ext uri="{FF2B5EF4-FFF2-40B4-BE49-F238E27FC236}">
                  <a16:creationId xmlns:a16="http://schemas.microsoft.com/office/drawing/2014/main" id="{90536078-201C-4D0B-A2EE-4434F58552D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462" y="3227739"/>
            <a:ext cx="5954453" cy="2723439"/>
          </a:xfrm>
          <a:prstGeom prst="rect">
            <a:avLst/>
          </a:prstGeom>
        </p:spPr>
      </p:pic>
      <p:sp>
        <p:nvSpPr>
          <p:cNvPr id="48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9685" y="3842934"/>
            <a:ext cx="421203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49" name="타원 48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841059" y="3710255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0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7987" y="4290254"/>
            <a:ext cx="306000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6034771" y="4157575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2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0268" y="5732551"/>
            <a:ext cx="306000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53" name="타원 52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6094672" y="5584632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4" name="사각형 설명선 188">
            <a:extLst>
              <a:ext uri="{FF2B5EF4-FFF2-40B4-BE49-F238E27FC236}">
                <a16:creationId xmlns:a16="http://schemas.microsoft.com/office/drawing/2014/main" id="{3689705B-E054-47E2-9B72-B36C77A35D28}"/>
              </a:ext>
            </a:extLst>
          </p:cNvPr>
          <p:cNvSpPr/>
          <p:nvPr/>
        </p:nvSpPr>
        <p:spPr>
          <a:xfrm>
            <a:off x="3060659" y="2076502"/>
            <a:ext cx="2641272" cy="1684948"/>
          </a:xfrm>
          <a:prstGeom prst="roundRect">
            <a:avLst>
              <a:gd name="adj" fmla="val 3382"/>
            </a:avLst>
          </a:prstGeom>
          <a:solidFill>
            <a:schemeClr val="bg1"/>
          </a:solidFill>
          <a:ln w="25400">
            <a:solidFill>
              <a:srgbClr val="E4032E"/>
            </a:solidFill>
          </a:ln>
          <a:effectLst>
            <a:outerShdw blurRad="63500" algn="ctr" rotWithShape="0">
              <a:prstClr val="black">
                <a:alpha val="67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2659" rtlCol="0" anchor="t"/>
          <a:lstStyle/>
          <a:p>
            <a:pPr algn="ctr" defTabSz="988225"/>
            <a:r>
              <a:rPr lang="ko-KR" altLang="en-US" sz="1452" b="1" spc="-9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E4032E"/>
                </a:solidFill>
                <a:latin typeface="+mn-ea"/>
              </a:rPr>
              <a:t>연계기술인목록</a:t>
            </a:r>
          </a:p>
        </p:txBody>
      </p:sp>
      <p:pic>
        <p:nvPicPr>
          <p:cNvPr id="56" name="그림 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5140" y="2432155"/>
            <a:ext cx="2501254" cy="1257377"/>
          </a:xfrm>
          <a:prstGeom prst="rect">
            <a:avLst/>
          </a:prstGeom>
        </p:spPr>
      </p:pic>
      <p:sp>
        <p:nvSpPr>
          <p:cNvPr id="47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15807" y="3850902"/>
            <a:ext cx="306000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55" name="타원 54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502591" y="3718223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57" name="연결선: 꺾임 5">
            <a:extLst>
              <a:ext uri="{FF2B5EF4-FFF2-40B4-BE49-F238E27FC236}">
                <a16:creationId xmlns:a16="http://schemas.microsoft.com/office/drawing/2014/main" id="{1054C9D9-9005-49D7-A19D-76286825892F}"/>
              </a:ext>
            </a:extLst>
          </p:cNvPr>
          <p:cNvCxnSpPr>
            <a:cxnSpLocks/>
            <a:stCxn id="48" idx="0"/>
            <a:endCxn id="54" idx="3"/>
          </p:cNvCxnSpPr>
          <p:nvPr/>
        </p:nvCxnSpPr>
        <p:spPr>
          <a:xfrm flipH="1" flipV="1">
            <a:off x="5701931" y="2918976"/>
            <a:ext cx="448356" cy="923958"/>
          </a:xfrm>
          <a:prstGeom prst="straightConnector1">
            <a:avLst/>
          </a:prstGeom>
          <a:ln w="25400">
            <a:solidFill>
              <a:srgbClr val="E4032E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텍스트 개체 틀 10">
            <a:extLst>
              <a:ext uri="{FF2B5EF4-FFF2-40B4-BE49-F238E27FC236}">
                <a16:creationId xmlns:a16="http://schemas.microsoft.com/office/drawing/2014/main" id="{8B0BC7C7-7C6D-4A10-8AE0-7490CAF2E5FD}"/>
              </a:ext>
            </a:extLst>
          </p:cNvPr>
          <p:cNvSpPr txBox="1">
            <a:spLocks/>
          </p:cNvSpPr>
          <p:nvPr/>
        </p:nvSpPr>
        <p:spPr>
          <a:xfrm>
            <a:off x="1785776" y="1133251"/>
            <a:ext cx="7599553" cy="2512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633" b="1" kern="1200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defRPr>
            </a:lvl1pPr>
            <a:lvl2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043113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4588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6063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7538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업체정보관리 버튼 클릭 </a:t>
            </a:r>
            <a:r>
              <a:rPr lang="en-US" altLang="ko-KR" dirty="0"/>
              <a:t>&gt; </a:t>
            </a:r>
            <a:r>
              <a:rPr lang="ko-KR" altLang="en-US" dirty="0"/>
              <a:t>참여기술자 탭 클릭</a:t>
            </a:r>
          </a:p>
        </p:txBody>
      </p: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E19F0E4C-213D-419B-8E4D-E7BAE86A5ED6}"/>
              </a:ext>
            </a:extLst>
          </p:cNvPr>
          <p:cNvGrpSpPr/>
          <p:nvPr/>
        </p:nvGrpSpPr>
        <p:grpSpPr>
          <a:xfrm>
            <a:off x="6835171" y="5383686"/>
            <a:ext cx="2539813" cy="870692"/>
            <a:chOff x="8145694" y="2206400"/>
            <a:chExt cx="2799674" cy="959777"/>
          </a:xfrm>
        </p:grpSpPr>
        <p:sp>
          <p:nvSpPr>
            <p:cNvPr id="59" name="사각형: 둥근 모서리 43">
              <a:extLst>
                <a:ext uri="{FF2B5EF4-FFF2-40B4-BE49-F238E27FC236}">
                  <a16:creationId xmlns:a16="http://schemas.microsoft.com/office/drawing/2014/main" id="{4F2298CB-6606-4B3C-B346-4D4D33CD489B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주의사항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FF8FE13A-8F7A-4999-B42D-5B6AE77ED15F}"/>
                </a:ext>
              </a:extLst>
            </p:cNvPr>
            <p:cNvSpPr txBox="1"/>
            <p:nvPr/>
          </p:nvSpPr>
          <p:spPr>
            <a:xfrm>
              <a:off x="8304105" y="2521429"/>
              <a:ext cx="2641263" cy="644748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 승인 완료된 인력현황이 조회되는 화면에서는 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하단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[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수정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]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버튼 클릭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한 후에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신규등록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및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수정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버튼 클릭 가능</a:t>
              </a:r>
            </a:p>
          </p:txBody>
        </p:sp>
        <p:cxnSp>
          <p:nvCxnSpPr>
            <p:cNvPr id="61" name="직선 연결선 60">
              <a:extLst>
                <a:ext uri="{FF2B5EF4-FFF2-40B4-BE49-F238E27FC236}">
                  <a16:creationId xmlns:a16="http://schemas.microsoft.com/office/drawing/2014/main" id="{1A0CC6EC-8C37-4838-96C4-82666B68ED44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01649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836" y="3349152"/>
            <a:ext cx="5920446" cy="1716246"/>
          </a:xfrm>
          <a:prstGeom prst="rect">
            <a:avLst/>
          </a:prstGeom>
        </p:spPr>
      </p:pic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8B73FEA4-91E9-4CC2-9C96-ABFA7EDF85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설계 업체정보 등록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dirty="0"/>
              <a:t>03</a:t>
            </a:r>
            <a:endParaRPr lang="ko-KR" altLang="en-US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7C4466F-E828-42B6-B787-13878AF1ADFA}"/>
              </a:ext>
            </a:extLst>
          </p:cNvPr>
          <p:cNvSpPr txBox="1"/>
          <p:nvPr/>
        </p:nvSpPr>
        <p:spPr>
          <a:xfrm>
            <a:off x="7619784" y="1639041"/>
            <a:ext cx="970587" cy="223459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none" lIns="0" tIns="0" rIns="0" bIns="0" rtlCol="0" anchor="ctr">
            <a:spAutoFit/>
          </a:bodyPr>
          <a:lstStyle/>
          <a:p>
            <a:pPr algn="ctr" latinLnBrk="0"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[ </a:t>
            </a:r>
            <a:r>
              <a:rPr lang="ko-KR" altLang="en-US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화면 설명 </a:t>
            </a: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]</a:t>
            </a:r>
          </a:p>
        </p:txBody>
      </p: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F8D9D719-1E6B-4469-AC4E-99B173827A99}"/>
              </a:ext>
            </a:extLst>
          </p:cNvPr>
          <p:cNvGrpSpPr/>
          <p:nvPr/>
        </p:nvGrpSpPr>
        <p:grpSpPr>
          <a:xfrm>
            <a:off x="6835171" y="1958268"/>
            <a:ext cx="2539813" cy="532780"/>
            <a:chOff x="8145694" y="2206400"/>
            <a:chExt cx="2799674" cy="587292"/>
          </a:xfrm>
        </p:grpSpPr>
        <p:sp>
          <p:nvSpPr>
            <p:cNvPr id="48" name="사각형: 둥근 모서리 29">
              <a:extLst>
                <a:ext uri="{FF2B5EF4-FFF2-40B4-BE49-F238E27FC236}">
                  <a16:creationId xmlns:a16="http://schemas.microsoft.com/office/drawing/2014/main" id="{27AA0234-4E6E-4F5A-BE29-1EB11F9CE99B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개요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0F5473A1-44E1-484D-A5ED-0A084ACC476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</a:rPr>
                <a:t>설계용역 업체정보 등록 화면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60" name="직선 연결선 59">
              <a:extLst>
                <a:ext uri="{FF2B5EF4-FFF2-40B4-BE49-F238E27FC236}">
                  <a16:creationId xmlns:a16="http://schemas.microsoft.com/office/drawing/2014/main" id="{606C27BD-4309-424D-8667-772ECE3B6876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B55A26D5-D1C5-4848-9B12-CB85B57FC6AC}"/>
              </a:ext>
            </a:extLst>
          </p:cNvPr>
          <p:cNvGrpSpPr/>
          <p:nvPr/>
        </p:nvGrpSpPr>
        <p:grpSpPr>
          <a:xfrm>
            <a:off x="6835171" y="2618759"/>
            <a:ext cx="2539813" cy="532780"/>
            <a:chOff x="8145694" y="2206400"/>
            <a:chExt cx="2799674" cy="587292"/>
          </a:xfrm>
        </p:grpSpPr>
        <p:sp>
          <p:nvSpPr>
            <p:cNvPr id="62" name="사각형: 둥근 모서리 33">
              <a:extLst>
                <a:ext uri="{FF2B5EF4-FFF2-40B4-BE49-F238E27FC236}">
                  <a16:creationId xmlns:a16="http://schemas.microsoft.com/office/drawing/2014/main" id="{3A7691FD-983F-4D27-9280-9379890CA0DE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이용자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39484A22-8F54-47E7-902E-2A809E533DE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65" name="직선 연결선 64">
              <a:extLst>
                <a:ext uri="{FF2B5EF4-FFF2-40B4-BE49-F238E27FC236}">
                  <a16:creationId xmlns:a16="http://schemas.microsoft.com/office/drawing/2014/main" id="{A0F43E99-8AA9-43AC-97D3-FD9E76E4F63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9590" y="4000421"/>
            <a:ext cx="120015" cy="162424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80" name="타원 79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4348303" y="3856708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2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9698" y="3843504"/>
            <a:ext cx="555854" cy="150461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83" name="타원 82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598953" y="3695762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4" name="사각형 설명선 188">
            <a:extLst>
              <a:ext uri="{FF2B5EF4-FFF2-40B4-BE49-F238E27FC236}">
                <a16:creationId xmlns:a16="http://schemas.microsoft.com/office/drawing/2014/main" id="{3689705B-E054-47E2-9B72-B36C77A35D28}"/>
              </a:ext>
            </a:extLst>
          </p:cNvPr>
          <p:cNvSpPr/>
          <p:nvPr/>
        </p:nvSpPr>
        <p:spPr>
          <a:xfrm>
            <a:off x="622551" y="4450081"/>
            <a:ext cx="2557378" cy="1575196"/>
          </a:xfrm>
          <a:prstGeom prst="roundRect">
            <a:avLst>
              <a:gd name="adj" fmla="val 3382"/>
            </a:avLst>
          </a:prstGeom>
          <a:solidFill>
            <a:schemeClr val="bg1"/>
          </a:solidFill>
          <a:ln w="25400">
            <a:solidFill>
              <a:srgbClr val="E4032E"/>
            </a:solidFill>
          </a:ln>
          <a:effectLst>
            <a:outerShdw blurRad="63500" algn="ctr" rotWithShape="0">
              <a:prstClr val="black">
                <a:alpha val="67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2659" rtlCol="0" anchor="t"/>
          <a:lstStyle/>
          <a:p>
            <a:pPr algn="ctr" defTabSz="988225"/>
            <a:r>
              <a:rPr lang="ko-KR" altLang="en-US" sz="1452" b="1" spc="-9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E4032E"/>
                </a:solidFill>
                <a:latin typeface="+mn-ea"/>
              </a:rPr>
              <a:t>개인식별번호 조회</a:t>
            </a:r>
          </a:p>
        </p:txBody>
      </p:sp>
      <p:pic>
        <p:nvPicPr>
          <p:cNvPr id="86" name="그림 8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164" y="4891277"/>
            <a:ext cx="2346464" cy="913021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4300040" y="4056437"/>
            <a:ext cx="190500" cy="57150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484950" y="5275893"/>
            <a:ext cx="161925" cy="5143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7" name="사각형 설명선 188">
            <a:extLst>
              <a:ext uri="{FF2B5EF4-FFF2-40B4-BE49-F238E27FC236}">
                <a16:creationId xmlns:a16="http://schemas.microsoft.com/office/drawing/2014/main" id="{3689705B-E054-47E2-9B72-B36C77A35D28}"/>
              </a:ext>
            </a:extLst>
          </p:cNvPr>
          <p:cNvSpPr/>
          <p:nvPr/>
        </p:nvSpPr>
        <p:spPr>
          <a:xfrm>
            <a:off x="2734135" y="2185982"/>
            <a:ext cx="2641272" cy="1638332"/>
          </a:xfrm>
          <a:prstGeom prst="roundRect">
            <a:avLst>
              <a:gd name="adj" fmla="val 3382"/>
            </a:avLst>
          </a:prstGeom>
          <a:solidFill>
            <a:schemeClr val="bg1"/>
          </a:solidFill>
          <a:ln w="25400">
            <a:solidFill>
              <a:srgbClr val="E4032E"/>
            </a:solidFill>
          </a:ln>
          <a:effectLst>
            <a:outerShdw blurRad="63500" algn="ctr" rotWithShape="0">
              <a:prstClr val="black">
                <a:alpha val="67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2659" rtlCol="0" anchor="t"/>
          <a:lstStyle/>
          <a:p>
            <a:pPr algn="ctr" defTabSz="988225"/>
            <a:r>
              <a:rPr lang="ko-KR" altLang="en-US" sz="1452" b="1" spc="-9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E4032E"/>
                </a:solidFill>
                <a:latin typeface="+mn-ea"/>
              </a:rPr>
              <a:t>기술인연계정보 </a:t>
            </a:r>
            <a:r>
              <a:rPr lang="ko-KR" altLang="en-US" sz="1452" b="1" spc="-9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E4032E"/>
                </a:solidFill>
                <a:latin typeface="+mn-ea"/>
              </a:rPr>
              <a:t>조회</a:t>
            </a: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4"/>
          <a:srcRect b="27476"/>
          <a:stretch/>
        </p:blipFill>
        <p:spPr>
          <a:xfrm>
            <a:off x="2901754" y="2512503"/>
            <a:ext cx="2325749" cy="1266921"/>
          </a:xfrm>
          <a:prstGeom prst="rect">
            <a:avLst/>
          </a:prstGeom>
        </p:spPr>
      </p:pic>
      <p:cxnSp>
        <p:nvCxnSpPr>
          <p:cNvPr id="46" name="연결선: 꺾임 5">
            <a:extLst>
              <a:ext uri="{FF2B5EF4-FFF2-40B4-BE49-F238E27FC236}">
                <a16:creationId xmlns:a16="http://schemas.microsoft.com/office/drawing/2014/main" id="{965711A4-31AB-4897-A8FE-F9B94E8BE13D}"/>
              </a:ext>
            </a:extLst>
          </p:cNvPr>
          <p:cNvCxnSpPr>
            <a:cxnSpLocks/>
            <a:stCxn id="79" idx="2"/>
            <a:endCxn id="84" idx="0"/>
          </p:cNvCxnSpPr>
          <p:nvPr/>
        </p:nvCxnSpPr>
        <p:spPr>
          <a:xfrm flipH="1">
            <a:off x="1901240" y="4162845"/>
            <a:ext cx="2668358" cy="287236"/>
          </a:xfrm>
          <a:prstGeom prst="straightConnector1">
            <a:avLst/>
          </a:prstGeom>
          <a:ln w="25400">
            <a:solidFill>
              <a:srgbClr val="E4032E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연결선: 꺾임 5">
            <a:extLst>
              <a:ext uri="{FF2B5EF4-FFF2-40B4-BE49-F238E27FC236}">
                <a16:creationId xmlns:a16="http://schemas.microsoft.com/office/drawing/2014/main" id="{965711A4-31AB-4897-A8FE-F9B94E8BE13D}"/>
              </a:ext>
            </a:extLst>
          </p:cNvPr>
          <p:cNvCxnSpPr>
            <a:cxnSpLocks/>
            <a:stCxn id="82" idx="0"/>
            <a:endCxn id="97" idx="3"/>
          </p:cNvCxnSpPr>
          <p:nvPr/>
        </p:nvCxnSpPr>
        <p:spPr>
          <a:xfrm flipH="1" flipV="1">
            <a:off x="5375407" y="3005148"/>
            <a:ext cx="622218" cy="838356"/>
          </a:xfrm>
          <a:prstGeom prst="straightConnector1">
            <a:avLst/>
          </a:prstGeom>
          <a:ln w="25400">
            <a:solidFill>
              <a:srgbClr val="E4032E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사각형 설명선 188">
            <a:extLst>
              <a:ext uri="{FF2B5EF4-FFF2-40B4-BE49-F238E27FC236}">
                <a16:creationId xmlns:a16="http://schemas.microsoft.com/office/drawing/2014/main" id="{3689705B-E054-47E2-9B72-B36C77A35D28}"/>
              </a:ext>
            </a:extLst>
          </p:cNvPr>
          <p:cNvSpPr/>
          <p:nvPr/>
        </p:nvSpPr>
        <p:spPr>
          <a:xfrm>
            <a:off x="3200515" y="4452970"/>
            <a:ext cx="2555487" cy="1617196"/>
          </a:xfrm>
          <a:prstGeom prst="roundRect">
            <a:avLst>
              <a:gd name="adj" fmla="val 3382"/>
            </a:avLst>
          </a:prstGeom>
          <a:solidFill>
            <a:schemeClr val="bg1"/>
          </a:solidFill>
          <a:ln w="25400">
            <a:solidFill>
              <a:srgbClr val="E4032E"/>
            </a:solidFill>
          </a:ln>
          <a:effectLst>
            <a:outerShdw blurRad="63500" algn="ctr" rotWithShape="0">
              <a:prstClr val="black">
                <a:alpha val="67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2659" rtlCol="0" anchor="t"/>
          <a:lstStyle/>
          <a:p>
            <a:pPr algn="ctr" defTabSz="988225"/>
            <a:r>
              <a:rPr lang="ko-KR" altLang="en-US" sz="1452" b="1" spc="-9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E4032E"/>
                </a:solidFill>
                <a:latin typeface="+mn-ea"/>
              </a:rPr>
              <a:t>개인식별번호 조회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2313" y="4723600"/>
            <a:ext cx="2316454" cy="1302223"/>
          </a:xfrm>
          <a:prstGeom prst="rect">
            <a:avLst/>
          </a:prstGeom>
        </p:spPr>
      </p:pic>
      <p:sp>
        <p:nvSpPr>
          <p:cNvPr id="51" name="타원 50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3479204" y="4524157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40" name="연결선: 꺾임 5">
            <a:extLst>
              <a:ext uri="{FF2B5EF4-FFF2-40B4-BE49-F238E27FC236}">
                <a16:creationId xmlns:a16="http://schemas.microsoft.com/office/drawing/2014/main" id="{C46D944A-54A9-46B0-A59B-201E5FFDA5FB}"/>
              </a:ext>
            </a:extLst>
          </p:cNvPr>
          <p:cNvCxnSpPr>
            <a:cxnSpLocks/>
            <a:stCxn id="79" idx="2"/>
            <a:endCxn id="50" idx="0"/>
          </p:cNvCxnSpPr>
          <p:nvPr/>
        </p:nvCxnSpPr>
        <p:spPr>
          <a:xfrm flipH="1">
            <a:off x="4478259" y="4162845"/>
            <a:ext cx="91339" cy="290125"/>
          </a:xfrm>
          <a:prstGeom prst="straightConnector1">
            <a:avLst/>
          </a:prstGeom>
          <a:ln w="25400">
            <a:solidFill>
              <a:srgbClr val="E4032E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텍스트 개체 틀 10">
            <a:extLst>
              <a:ext uri="{FF2B5EF4-FFF2-40B4-BE49-F238E27FC236}">
                <a16:creationId xmlns:a16="http://schemas.microsoft.com/office/drawing/2014/main" id="{F49CB55A-880C-46AF-B9F2-CEBEA816FE62}"/>
              </a:ext>
            </a:extLst>
          </p:cNvPr>
          <p:cNvSpPr txBox="1">
            <a:spLocks/>
          </p:cNvSpPr>
          <p:nvPr/>
        </p:nvSpPr>
        <p:spPr>
          <a:xfrm>
            <a:off x="1785776" y="1133251"/>
            <a:ext cx="7599553" cy="2512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633" b="1" kern="1200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defRPr>
            </a:lvl1pPr>
            <a:lvl2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043113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4588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6063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7538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업체정보관리 버튼 클릭 </a:t>
            </a:r>
            <a:r>
              <a:rPr lang="en-US" altLang="ko-KR" dirty="0"/>
              <a:t>&gt; </a:t>
            </a:r>
            <a:r>
              <a:rPr lang="ko-KR" altLang="en-US" dirty="0"/>
              <a:t>참여기술자 탭 클릭</a:t>
            </a:r>
          </a:p>
        </p:txBody>
      </p: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2DB88FD0-C2E0-42A4-AEB1-726EF5A6FBD2}"/>
              </a:ext>
            </a:extLst>
          </p:cNvPr>
          <p:cNvGrpSpPr/>
          <p:nvPr/>
        </p:nvGrpSpPr>
        <p:grpSpPr>
          <a:xfrm>
            <a:off x="6835171" y="3215509"/>
            <a:ext cx="2539813" cy="2130336"/>
            <a:chOff x="8145694" y="2206400"/>
            <a:chExt cx="2799674" cy="2348293"/>
          </a:xfrm>
        </p:grpSpPr>
        <p:sp>
          <p:nvSpPr>
            <p:cNvPr id="41" name="사각형: 둥근 모서리 37">
              <a:extLst>
                <a:ext uri="{FF2B5EF4-FFF2-40B4-BE49-F238E27FC236}">
                  <a16:creationId xmlns:a16="http://schemas.microsoft.com/office/drawing/2014/main" id="{032A3FBC-4E10-42DF-B416-BE52A64EEF15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처리절차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FD6C5598-C4EF-4C9B-9F69-A2F007C4A8E6}"/>
                </a:ext>
              </a:extLst>
            </p:cNvPr>
            <p:cNvSpPr txBox="1"/>
            <p:nvPr/>
          </p:nvSpPr>
          <p:spPr>
            <a:xfrm>
              <a:off x="8304105" y="2521432"/>
              <a:ext cx="2641263" cy="2033261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신규 등록일 경우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기술인력의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성명과 주민등록번호를 입력하고 돋보기 버튼을 클릭하여 개인식별번호를 조회한다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개인식별번호 조회에 입력한 주민등록번호의 인원이 이미 등록되어 있는 경우에는 등록 불가 표시된다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(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팝업창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안내에 따라 삭제처리 요청 진행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기술인연계정보 조회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기술인연계상세정보를 조회 하여 필요한 정보를 선택 등록한다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</p:txBody>
        </p:sp>
        <p:cxnSp>
          <p:nvCxnSpPr>
            <p:cNvPr id="47" name="직선 연결선 46">
              <a:extLst>
                <a:ext uri="{FF2B5EF4-FFF2-40B4-BE49-F238E27FC236}">
                  <a16:creationId xmlns:a16="http://schemas.microsoft.com/office/drawing/2014/main" id="{66E8B5FF-A04C-4E8D-B47C-9729BE09CB7B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164F8983-E4D3-4A38-BB71-8EBDD2FA418B}"/>
              </a:ext>
            </a:extLst>
          </p:cNvPr>
          <p:cNvGrpSpPr/>
          <p:nvPr/>
        </p:nvGrpSpPr>
        <p:grpSpPr>
          <a:xfrm>
            <a:off x="6835171" y="5324125"/>
            <a:ext cx="2539813" cy="1208606"/>
            <a:chOff x="8145694" y="2206400"/>
            <a:chExt cx="2799674" cy="1332263"/>
          </a:xfrm>
        </p:grpSpPr>
        <p:sp>
          <p:nvSpPr>
            <p:cNvPr id="52" name="사각형: 둥근 모서리 43">
              <a:extLst>
                <a:ext uri="{FF2B5EF4-FFF2-40B4-BE49-F238E27FC236}">
                  <a16:creationId xmlns:a16="http://schemas.microsoft.com/office/drawing/2014/main" id="{C385AFAD-FBF6-4DD8-BA78-DFFF42189D8C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주의사항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D133258E-69D9-4BF1-960B-4B32171554DE}"/>
                </a:ext>
              </a:extLst>
            </p:cNvPr>
            <p:cNvSpPr txBox="1"/>
            <p:nvPr/>
          </p:nvSpPr>
          <p:spPr>
            <a:xfrm>
              <a:off x="8304105" y="2521429"/>
              <a:ext cx="2641263" cy="1017234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[</a:t>
              </a:r>
              <a:r>
                <a:rPr lang="ko-KR" altLang="en-US" sz="998" b="1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기술인연계정보조회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는 발급기관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한국건설기술인협회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대한건축사협회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을 통하여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나라장터로 실적 자료전송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전산연계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 완료된 경우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연계정보조회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팝업창에서 확인 가능</a:t>
              </a:r>
            </a:p>
          </p:txBody>
        </p:sp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45845410-414E-4E2C-9D05-C800DF81E4ED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26051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8B73FEA4-91E9-4CC2-9C96-ABFA7EDF85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설계 업체정보 등록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dirty="0"/>
              <a:t>03</a:t>
            </a:r>
            <a:endParaRPr lang="ko-KR" alt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7C4466F-E828-42B6-B787-13878AF1ADFA}"/>
              </a:ext>
            </a:extLst>
          </p:cNvPr>
          <p:cNvSpPr txBox="1"/>
          <p:nvPr/>
        </p:nvSpPr>
        <p:spPr>
          <a:xfrm>
            <a:off x="7619784" y="1639041"/>
            <a:ext cx="970587" cy="223459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none" lIns="0" tIns="0" rIns="0" bIns="0" rtlCol="0" anchor="ctr">
            <a:spAutoFit/>
          </a:bodyPr>
          <a:lstStyle/>
          <a:p>
            <a:pPr algn="ctr" latinLnBrk="0"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[ </a:t>
            </a:r>
            <a:r>
              <a:rPr lang="ko-KR" altLang="en-US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화면 설명 </a:t>
            </a: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]</a:t>
            </a:r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674" y="2566214"/>
            <a:ext cx="5643599" cy="701683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673" y="3268242"/>
            <a:ext cx="5643600" cy="761370"/>
          </a:xfrm>
          <a:prstGeom prst="rect">
            <a:avLst/>
          </a:prstGeom>
        </p:spPr>
      </p:pic>
      <p:pic>
        <p:nvPicPr>
          <p:cNvPr id="37" name="그림 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673" y="4040309"/>
            <a:ext cx="5644510" cy="791005"/>
          </a:xfrm>
          <a:prstGeom prst="rect">
            <a:avLst/>
          </a:prstGeom>
        </p:spPr>
      </p:pic>
      <p:pic>
        <p:nvPicPr>
          <p:cNvPr id="38" name="그림 3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2673" y="4832028"/>
            <a:ext cx="5643600" cy="749036"/>
          </a:xfrm>
          <a:prstGeom prst="rect">
            <a:avLst/>
          </a:prstGeom>
        </p:spPr>
      </p:pic>
      <p:pic>
        <p:nvPicPr>
          <p:cNvPr id="39" name="그림 3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2674" y="5545135"/>
            <a:ext cx="5643600" cy="357845"/>
          </a:xfrm>
          <a:prstGeom prst="rect">
            <a:avLst/>
          </a:prstGeom>
        </p:spPr>
      </p:pic>
      <p:sp>
        <p:nvSpPr>
          <p:cNvPr id="43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5854" y="2606751"/>
            <a:ext cx="246380" cy="10391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793481" y="2566826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5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0966" y="5702086"/>
            <a:ext cx="180000" cy="11520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990221" y="5554343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6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F8D9D719-1E6B-4469-AC4E-99B173827A99}"/>
              </a:ext>
            </a:extLst>
          </p:cNvPr>
          <p:cNvGrpSpPr/>
          <p:nvPr/>
        </p:nvGrpSpPr>
        <p:grpSpPr>
          <a:xfrm>
            <a:off x="6835171" y="1958268"/>
            <a:ext cx="2539813" cy="532780"/>
            <a:chOff x="8145694" y="2206400"/>
            <a:chExt cx="2799674" cy="587292"/>
          </a:xfrm>
        </p:grpSpPr>
        <p:sp>
          <p:nvSpPr>
            <p:cNvPr id="63" name="사각형: 둥근 모서리 29">
              <a:extLst>
                <a:ext uri="{FF2B5EF4-FFF2-40B4-BE49-F238E27FC236}">
                  <a16:creationId xmlns:a16="http://schemas.microsoft.com/office/drawing/2014/main" id="{27AA0234-4E6E-4F5A-BE29-1EB11F9CE99B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개요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0F5473A1-44E1-484D-A5ED-0A084ACC476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</a:rPr>
                <a:t>설계용역 업체정보 등록 화면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65" name="직선 연결선 64">
              <a:extLst>
                <a:ext uri="{FF2B5EF4-FFF2-40B4-BE49-F238E27FC236}">
                  <a16:creationId xmlns:a16="http://schemas.microsoft.com/office/drawing/2014/main" id="{606C27BD-4309-424D-8667-772ECE3B6876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B55A26D5-D1C5-4848-9B12-CB85B57FC6AC}"/>
              </a:ext>
            </a:extLst>
          </p:cNvPr>
          <p:cNvGrpSpPr/>
          <p:nvPr/>
        </p:nvGrpSpPr>
        <p:grpSpPr>
          <a:xfrm>
            <a:off x="6835171" y="2694959"/>
            <a:ext cx="2539813" cy="532780"/>
            <a:chOff x="8145694" y="2206400"/>
            <a:chExt cx="2799674" cy="587292"/>
          </a:xfrm>
        </p:grpSpPr>
        <p:sp>
          <p:nvSpPr>
            <p:cNvPr id="67" name="사각형: 둥근 모서리 33">
              <a:extLst>
                <a:ext uri="{FF2B5EF4-FFF2-40B4-BE49-F238E27FC236}">
                  <a16:creationId xmlns:a16="http://schemas.microsoft.com/office/drawing/2014/main" id="{3A7691FD-983F-4D27-9280-9379890CA0DE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이용자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39484A22-8F54-47E7-902E-2A809E533DE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69" name="직선 연결선 68">
              <a:extLst>
                <a:ext uri="{FF2B5EF4-FFF2-40B4-BE49-F238E27FC236}">
                  <a16:creationId xmlns:a16="http://schemas.microsoft.com/office/drawing/2014/main" id="{A0F43E99-8AA9-43AC-97D3-FD9E76E4F63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그룹 69">
            <a:extLst>
              <a:ext uri="{FF2B5EF4-FFF2-40B4-BE49-F238E27FC236}">
                <a16:creationId xmlns:a16="http://schemas.microsoft.com/office/drawing/2014/main" id="{91E5987B-C1C0-4E86-B800-682784A2528F}"/>
              </a:ext>
            </a:extLst>
          </p:cNvPr>
          <p:cNvGrpSpPr/>
          <p:nvPr/>
        </p:nvGrpSpPr>
        <p:grpSpPr>
          <a:xfrm>
            <a:off x="6835171" y="3401784"/>
            <a:ext cx="2539813" cy="1637765"/>
            <a:chOff x="8145694" y="2206400"/>
            <a:chExt cx="2799674" cy="1805326"/>
          </a:xfrm>
        </p:grpSpPr>
        <p:sp>
          <p:nvSpPr>
            <p:cNvPr id="71" name="사각형: 둥근 모서리 37">
              <a:extLst>
                <a:ext uri="{FF2B5EF4-FFF2-40B4-BE49-F238E27FC236}">
                  <a16:creationId xmlns:a16="http://schemas.microsoft.com/office/drawing/2014/main" id="{DADC31B5-87BA-4CCB-8EC5-2DDD5E305744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처리절차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41D37C5B-4AF0-4FD6-8951-F194C287C894}"/>
                </a:ext>
              </a:extLst>
            </p:cNvPr>
            <p:cNvSpPr txBox="1"/>
            <p:nvPr/>
          </p:nvSpPr>
          <p:spPr>
            <a:xfrm>
              <a:off x="8304105" y="2521432"/>
              <a:ext cx="2641263" cy="1490294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 startAt="4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직무분야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건축 직무분야 경력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최근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10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년간 건축설계 수행 실적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등 의 정보를 기술인 연계 정보로부터 추가한다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 startAt="4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각 목록 상단의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행삭제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목록에 입력된 정보를 삭제한다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 startAt="4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저장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인력정보를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등록 또는 수정한다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</p:txBody>
        </p:sp>
        <p:cxnSp>
          <p:nvCxnSpPr>
            <p:cNvPr id="73" name="직선 연결선 72">
              <a:extLst>
                <a:ext uri="{FF2B5EF4-FFF2-40B4-BE49-F238E27FC236}">
                  <a16:creationId xmlns:a16="http://schemas.microsoft.com/office/drawing/2014/main" id="{90536078-201C-4D0B-A2EE-4434F58552D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그룹 73">
            <a:extLst>
              <a:ext uri="{FF2B5EF4-FFF2-40B4-BE49-F238E27FC236}">
                <a16:creationId xmlns:a16="http://schemas.microsoft.com/office/drawing/2014/main" id="{4459FB68-7EF2-40FD-AC0E-B3AD6BDF18FF}"/>
              </a:ext>
            </a:extLst>
          </p:cNvPr>
          <p:cNvGrpSpPr/>
          <p:nvPr/>
        </p:nvGrpSpPr>
        <p:grpSpPr>
          <a:xfrm>
            <a:off x="6835171" y="5169306"/>
            <a:ext cx="2539813" cy="1377563"/>
            <a:chOff x="8145694" y="2206400"/>
            <a:chExt cx="2799674" cy="1518507"/>
          </a:xfrm>
        </p:grpSpPr>
        <p:sp>
          <p:nvSpPr>
            <p:cNvPr id="75" name="사각형: 둥근 모서리 43">
              <a:extLst>
                <a:ext uri="{FF2B5EF4-FFF2-40B4-BE49-F238E27FC236}">
                  <a16:creationId xmlns:a16="http://schemas.microsoft.com/office/drawing/2014/main" id="{9AC2EDCA-87F5-4582-93F3-71ED37D10FFF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주의사항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510959CF-E4A2-4698-BC5E-B89FF8BFD54D}"/>
                </a:ext>
              </a:extLst>
            </p:cNvPr>
            <p:cNvSpPr txBox="1"/>
            <p:nvPr/>
          </p:nvSpPr>
          <p:spPr>
            <a:xfrm>
              <a:off x="8304105" y="2521429"/>
              <a:ext cx="2641263" cy="1203478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[</a:t>
              </a:r>
              <a:r>
                <a:rPr lang="ko-KR" altLang="en-US" sz="998" b="1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기술인연계정보조회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]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는 발급기관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한국건설기술인협회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대한건축사협회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을 통한 나라장터로 데이터 자료전송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전산연계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 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완료 후 확인 가능합니다</a:t>
              </a:r>
              <a:r>
                <a:rPr lang="en-US" altLang="ko-KR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r>
                <a:rPr lang="ko-KR" altLang="en-US" sz="998" b="1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</a:p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77" name="직선 연결선 76">
              <a:extLst>
                <a:ext uri="{FF2B5EF4-FFF2-40B4-BE49-F238E27FC236}">
                  <a16:creationId xmlns:a16="http://schemas.microsoft.com/office/drawing/2014/main" id="{5307198D-E351-4B9B-8000-587910F6B66F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텍스트 개체 틀 10">
            <a:extLst>
              <a:ext uri="{FF2B5EF4-FFF2-40B4-BE49-F238E27FC236}">
                <a16:creationId xmlns:a16="http://schemas.microsoft.com/office/drawing/2014/main" id="{5C4BCE72-D9F1-4499-87FD-5288006D4E79}"/>
              </a:ext>
            </a:extLst>
          </p:cNvPr>
          <p:cNvSpPr txBox="1">
            <a:spLocks/>
          </p:cNvSpPr>
          <p:nvPr/>
        </p:nvSpPr>
        <p:spPr>
          <a:xfrm>
            <a:off x="1785776" y="1133251"/>
            <a:ext cx="7599553" cy="2512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633" b="1" kern="1200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defRPr>
            </a:lvl1pPr>
            <a:lvl2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043113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4588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6063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7538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업체정보관리 버튼 클릭 </a:t>
            </a:r>
            <a:r>
              <a:rPr lang="en-US" altLang="ko-KR" dirty="0"/>
              <a:t>&gt; </a:t>
            </a:r>
            <a:r>
              <a:rPr lang="ko-KR" altLang="en-US" dirty="0"/>
              <a:t>참여기술자 탭 클릭 </a:t>
            </a:r>
            <a:r>
              <a:rPr lang="en-US" altLang="ko-KR" dirty="0"/>
              <a:t>&gt; [</a:t>
            </a:r>
            <a:r>
              <a:rPr lang="ko-KR" altLang="en-US" dirty="0" err="1"/>
              <a:t>연계기술인정보조회</a:t>
            </a:r>
            <a:r>
              <a:rPr lang="en-US" altLang="ko-KR" dirty="0"/>
              <a:t>] </a:t>
            </a:r>
            <a:r>
              <a:rPr lang="ko-KR" altLang="en-US" dirty="0"/>
              <a:t>버튼 클릭</a:t>
            </a: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8E7DE46E-EE80-41F6-A4B2-C389F82707CB}"/>
              </a:ext>
            </a:extLst>
          </p:cNvPr>
          <p:cNvSpPr/>
          <p:nvPr/>
        </p:nvSpPr>
        <p:spPr>
          <a:xfrm>
            <a:off x="469662" y="6099311"/>
            <a:ext cx="6226413" cy="25128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240">
            <a:extLst>
              <a:ext uri="{FF2B5EF4-FFF2-40B4-BE49-F238E27FC236}">
                <a16:creationId xmlns:a16="http://schemas.microsoft.com/office/drawing/2014/main" id="{7051379F-B21B-47D4-BDCD-96A793F19F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409" y="2732179"/>
            <a:ext cx="169641" cy="141195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697584" y="2631179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2" name="직사각형 240">
            <a:extLst>
              <a:ext uri="{FF2B5EF4-FFF2-40B4-BE49-F238E27FC236}">
                <a16:creationId xmlns:a16="http://schemas.microsoft.com/office/drawing/2014/main" id="{86AED240-A04E-4B43-AF6E-6F86020BBC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409" y="3507425"/>
            <a:ext cx="169641" cy="141195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CDF57DA9-AF0F-43F4-9F17-E52662110BD0}"/>
              </a:ext>
            </a:extLst>
          </p:cNvPr>
          <p:cNvSpPr/>
          <p:nvPr/>
        </p:nvSpPr>
        <p:spPr>
          <a:xfrm>
            <a:off x="697584" y="3406425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1" name="직사각형 240">
            <a:extLst>
              <a:ext uri="{FF2B5EF4-FFF2-40B4-BE49-F238E27FC236}">
                <a16:creationId xmlns:a16="http://schemas.microsoft.com/office/drawing/2014/main" id="{2AADF565-06FC-49E7-BCAE-FED638C2DC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409" y="4329529"/>
            <a:ext cx="169641" cy="141195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52" name="타원 51">
            <a:extLst>
              <a:ext uri="{FF2B5EF4-FFF2-40B4-BE49-F238E27FC236}">
                <a16:creationId xmlns:a16="http://schemas.microsoft.com/office/drawing/2014/main" id="{0E39A9D4-B3E4-4486-975C-A2AC32E29D85}"/>
              </a:ext>
            </a:extLst>
          </p:cNvPr>
          <p:cNvSpPr/>
          <p:nvPr/>
        </p:nvSpPr>
        <p:spPr>
          <a:xfrm>
            <a:off x="697584" y="4228529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3" name="직사각형 240">
            <a:extLst>
              <a:ext uri="{FF2B5EF4-FFF2-40B4-BE49-F238E27FC236}">
                <a16:creationId xmlns:a16="http://schemas.microsoft.com/office/drawing/2014/main" id="{E7E0DDE8-F2DE-47E0-9225-83F37444CA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409" y="5049936"/>
            <a:ext cx="169641" cy="141195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54" name="타원 53">
            <a:extLst>
              <a:ext uri="{FF2B5EF4-FFF2-40B4-BE49-F238E27FC236}">
                <a16:creationId xmlns:a16="http://schemas.microsoft.com/office/drawing/2014/main" id="{CA8B9C42-BFFB-4584-A7D5-787D1A8AB249}"/>
              </a:ext>
            </a:extLst>
          </p:cNvPr>
          <p:cNvSpPr/>
          <p:nvPr/>
        </p:nvSpPr>
        <p:spPr>
          <a:xfrm>
            <a:off x="697584" y="4948936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5" name="직사각형 240">
            <a:extLst>
              <a:ext uri="{FF2B5EF4-FFF2-40B4-BE49-F238E27FC236}">
                <a16:creationId xmlns:a16="http://schemas.microsoft.com/office/drawing/2014/main" id="{D95BA50B-80A8-4710-9047-165BCB3B09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5854" y="3379163"/>
            <a:ext cx="246380" cy="10391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56" name="타원 55">
            <a:extLst>
              <a:ext uri="{FF2B5EF4-FFF2-40B4-BE49-F238E27FC236}">
                <a16:creationId xmlns:a16="http://schemas.microsoft.com/office/drawing/2014/main" id="{0BEA8576-6733-442A-8936-39741DA77BA5}"/>
              </a:ext>
            </a:extLst>
          </p:cNvPr>
          <p:cNvSpPr/>
          <p:nvPr/>
        </p:nvSpPr>
        <p:spPr>
          <a:xfrm>
            <a:off x="5793481" y="3339238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7" name="직사각형 240">
            <a:extLst>
              <a:ext uri="{FF2B5EF4-FFF2-40B4-BE49-F238E27FC236}">
                <a16:creationId xmlns:a16="http://schemas.microsoft.com/office/drawing/2014/main" id="{C9C39CDB-0CBC-4FB9-8E00-90FC74D96E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5854" y="4196341"/>
            <a:ext cx="246380" cy="10391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672B7CB4-6A76-4A14-A86C-094A2BAD353C}"/>
              </a:ext>
            </a:extLst>
          </p:cNvPr>
          <p:cNvSpPr/>
          <p:nvPr/>
        </p:nvSpPr>
        <p:spPr>
          <a:xfrm>
            <a:off x="5793481" y="4156416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9" name="직사각형 240">
            <a:extLst>
              <a:ext uri="{FF2B5EF4-FFF2-40B4-BE49-F238E27FC236}">
                <a16:creationId xmlns:a16="http://schemas.microsoft.com/office/drawing/2014/main" id="{9CFF5717-41BA-4690-83DA-50364FF573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5854" y="4952336"/>
            <a:ext cx="246380" cy="103910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60" name="타원 59">
            <a:extLst>
              <a:ext uri="{FF2B5EF4-FFF2-40B4-BE49-F238E27FC236}">
                <a16:creationId xmlns:a16="http://schemas.microsoft.com/office/drawing/2014/main" id="{12A51751-BB4B-431D-A412-F71374B8FF45}"/>
              </a:ext>
            </a:extLst>
          </p:cNvPr>
          <p:cNvSpPr/>
          <p:nvPr/>
        </p:nvSpPr>
        <p:spPr>
          <a:xfrm>
            <a:off x="5793481" y="4912411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070104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9579" y="2432484"/>
            <a:ext cx="5972513" cy="2737807"/>
          </a:xfrm>
          <a:prstGeom prst="rect">
            <a:avLst/>
          </a:prstGeom>
        </p:spPr>
      </p:pic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8B73FEA4-91E9-4CC2-9C96-ABFA7EDF85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설계 업체정보 등록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dirty="0"/>
              <a:t>03</a:t>
            </a:r>
            <a:endParaRPr lang="ko-KR" alt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7C4466F-E828-42B6-B787-13878AF1ADFA}"/>
              </a:ext>
            </a:extLst>
          </p:cNvPr>
          <p:cNvSpPr txBox="1"/>
          <p:nvPr/>
        </p:nvSpPr>
        <p:spPr>
          <a:xfrm>
            <a:off x="7619784" y="1639041"/>
            <a:ext cx="970587" cy="223459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none" lIns="0" tIns="0" rIns="0" bIns="0" rtlCol="0" anchor="ctr">
            <a:spAutoFit/>
          </a:bodyPr>
          <a:lstStyle/>
          <a:p>
            <a:pPr algn="ctr" latinLnBrk="0"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[ </a:t>
            </a:r>
            <a:r>
              <a:rPr lang="ko-KR" altLang="en-US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화면 설명 </a:t>
            </a: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]</a:t>
            </a: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F8D9D719-1E6B-4469-AC4E-99B173827A99}"/>
              </a:ext>
            </a:extLst>
          </p:cNvPr>
          <p:cNvGrpSpPr/>
          <p:nvPr/>
        </p:nvGrpSpPr>
        <p:grpSpPr>
          <a:xfrm>
            <a:off x="6835171" y="1958268"/>
            <a:ext cx="2539813" cy="532780"/>
            <a:chOff x="8145694" y="2206400"/>
            <a:chExt cx="2799674" cy="587292"/>
          </a:xfrm>
        </p:grpSpPr>
        <p:sp>
          <p:nvSpPr>
            <p:cNvPr id="47" name="사각형: 둥근 모서리 29">
              <a:extLst>
                <a:ext uri="{FF2B5EF4-FFF2-40B4-BE49-F238E27FC236}">
                  <a16:creationId xmlns:a16="http://schemas.microsoft.com/office/drawing/2014/main" id="{27AA0234-4E6E-4F5A-BE29-1EB11F9CE99B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개요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F5473A1-44E1-484D-A5ED-0A084ACC476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</a:rPr>
                <a:t>설계용역 업체정보 등록 화면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0" name="직선 연결선 49">
              <a:extLst>
                <a:ext uri="{FF2B5EF4-FFF2-40B4-BE49-F238E27FC236}">
                  <a16:creationId xmlns:a16="http://schemas.microsoft.com/office/drawing/2014/main" id="{606C27BD-4309-424D-8667-772ECE3B6876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B55A26D5-D1C5-4848-9B12-CB85B57FC6AC}"/>
              </a:ext>
            </a:extLst>
          </p:cNvPr>
          <p:cNvGrpSpPr/>
          <p:nvPr/>
        </p:nvGrpSpPr>
        <p:grpSpPr>
          <a:xfrm>
            <a:off x="6835171" y="2694959"/>
            <a:ext cx="2539813" cy="532780"/>
            <a:chOff x="8145694" y="2206400"/>
            <a:chExt cx="2799674" cy="587292"/>
          </a:xfrm>
        </p:grpSpPr>
        <p:sp>
          <p:nvSpPr>
            <p:cNvPr id="52" name="사각형: 둥근 모서리 33">
              <a:extLst>
                <a:ext uri="{FF2B5EF4-FFF2-40B4-BE49-F238E27FC236}">
                  <a16:creationId xmlns:a16="http://schemas.microsoft.com/office/drawing/2014/main" id="{3A7691FD-983F-4D27-9280-9379890CA0DE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이용자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39484A22-8F54-47E7-902E-2A809E533DE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4" name="직선 연결선 53">
              <a:extLst>
                <a:ext uri="{FF2B5EF4-FFF2-40B4-BE49-F238E27FC236}">
                  <a16:creationId xmlns:a16="http://schemas.microsoft.com/office/drawing/2014/main" id="{A0F43E99-8AA9-43AC-97D3-FD9E76E4F63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91E5987B-C1C0-4E86-B800-682784A2528F}"/>
              </a:ext>
            </a:extLst>
          </p:cNvPr>
          <p:cNvGrpSpPr/>
          <p:nvPr/>
        </p:nvGrpSpPr>
        <p:grpSpPr>
          <a:xfrm>
            <a:off x="6835171" y="3401778"/>
            <a:ext cx="2539813" cy="1637762"/>
            <a:chOff x="8145694" y="2206400"/>
            <a:chExt cx="2799674" cy="1805329"/>
          </a:xfrm>
        </p:grpSpPr>
        <p:sp>
          <p:nvSpPr>
            <p:cNvPr id="56" name="사각형: 둥근 모서리 37">
              <a:extLst>
                <a:ext uri="{FF2B5EF4-FFF2-40B4-BE49-F238E27FC236}">
                  <a16:creationId xmlns:a16="http://schemas.microsoft.com/office/drawing/2014/main" id="{DADC31B5-87BA-4CCB-8EC5-2DDD5E305744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처리절차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41D37C5B-4AF0-4FD6-8951-F194C287C894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1490299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목록에서 삭제할 행을 선택하고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행삭제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유사용역수행실적 정보를 삭제한다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행추가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유사용역수행실적 정보를 추가한다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저장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유사용역수행실적 정보를 저장한다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</p:txBody>
        </p:sp>
        <p:cxnSp>
          <p:nvCxnSpPr>
            <p:cNvPr id="58" name="직선 연결선 57">
              <a:extLst>
                <a:ext uri="{FF2B5EF4-FFF2-40B4-BE49-F238E27FC236}">
                  <a16:creationId xmlns:a16="http://schemas.microsoft.com/office/drawing/2014/main" id="{90536078-201C-4D0B-A2EE-4434F58552DA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4459FB68-7EF2-40FD-AC0E-B3AD6BDF18FF}"/>
              </a:ext>
            </a:extLst>
          </p:cNvPr>
          <p:cNvGrpSpPr/>
          <p:nvPr/>
        </p:nvGrpSpPr>
        <p:grpSpPr>
          <a:xfrm>
            <a:off x="6835171" y="5133746"/>
            <a:ext cx="2539813" cy="532780"/>
            <a:chOff x="8145694" y="2206400"/>
            <a:chExt cx="2799674" cy="587291"/>
          </a:xfrm>
        </p:grpSpPr>
        <p:sp>
          <p:nvSpPr>
            <p:cNvPr id="60" name="사각형: 둥근 모서리 43">
              <a:extLst>
                <a:ext uri="{FF2B5EF4-FFF2-40B4-BE49-F238E27FC236}">
                  <a16:creationId xmlns:a16="http://schemas.microsoft.com/office/drawing/2014/main" id="{9AC2EDCA-87F5-4582-93F3-71ED37D10FFF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주의사항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510959CF-E4A2-4698-BC5E-B89FF8BFD54D}"/>
                </a:ext>
              </a:extLst>
            </p:cNvPr>
            <p:cNvSpPr txBox="1"/>
            <p:nvPr/>
          </p:nvSpPr>
          <p:spPr>
            <a:xfrm>
              <a:off x="8304105" y="2521429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62" name="직선 연결선 61">
              <a:extLst>
                <a:ext uri="{FF2B5EF4-FFF2-40B4-BE49-F238E27FC236}">
                  <a16:creationId xmlns:a16="http://schemas.microsoft.com/office/drawing/2014/main" id="{5307198D-E351-4B9B-8000-587910F6B66F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6717" y="3792855"/>
            <a:ext cx="308178" cy="146948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630836" y="3663046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1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5477" y="3792855"/>
            <a:ext cx="308178" cy="146948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5995899" y="3663046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5" name="직사각형 240">
            <a:extLst>
              <a:ext uri="{FF2B5EF4-FFF2-40B4-BE49-F238E27FC236}">
                <a16:creationId xmlns:a16="http://schemas.microsoft.com/office/drawing/2014/main" id="{3DC5AC6C-D7D0-4645-AF8F-0730998C9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8259" y="4969434"/>
            <a:ext cx="253365" cy="151642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255016F3-22E4-426B-BDAE-D12DADB7688F}"/>
              </a:ext>
            </a:extLst>
          </p:cNvPr>
          <p:cNvSpPr/>
          <p:nvPr/>
        </p:nvSpPr>
        <p:spPr>
          <a:xfrm>
            <a:off x="6112896" y="4849304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3" name="텍스트 개체 틀 10">
            <a:extLst>
              <a:ext uri="{FF2B5EF4-FFF2-40B4-BE49-F238E27FC236}">
                <a16:creationId xmlns:a16="http://schemas.microsoft.com/office/drawing/2014/main" id="{901BD8F1-4CF1-4E87-89C9-1E8C773A8237}"/>
              </a:ext>
            </a:extLst>
          </p:cNvPr>
          <p:cNvSpPr txBox="1">
            <a:spLocks/>
          </p:cNvSpPr>
          <p:nvPr/>
        </p:nvSpPr>
        <p:spPr>
          <a:xfrm>
            <a:off x="1785776" y="1133251"/>
            <a:ext cx="7599553" cy="2512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633" b="1" kern="1200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defRPr>
            </a:lvl1pPr>
            <a:lvl2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043113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4588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6063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7538" indent="-185738" algn="l" defTabSz="742950" rtl="0" eaLnBrk="1" latinLnBrk="1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업체정보관리 버튼 클릭 </a:t>
            </a:r>
            <a:r>
              <a:rPr lang="en-US" altLang="ko-KR" dirty="0"/>
              <a:t>&gt; </a:t>
            </a:r>
            <a:r>
              <a:rPr lang="ko-KR" altLang="en-US" dirty="0"/>
              <a:t>유사용역수행실적 탭 클릭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73B52C2A-05AF-4E06-8ED8-6C96C2F0CBB0}"/>
              </a:ext>
            </a:extLst>
          </p:cNvPr>
          <p:cNvSpPr/>
          <p:nvPr/>
        </p:nvSpPr>
        <p:spPr>
          <a:xfrm>
            <a:off x="469662" y="1861883"/>
            <a:ext cx="6226413" cy="25128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59D967FD-F21C-4B0B-A30D-ACDCC440DC0B}"/>
              </a:ext>
            </a:extLst>
          </p:cNvPr>
          <p:cNvSpPr/>
          <p:nvPr/>
        </p:nvSpPr>
        <p:spPr>
          <a:xfrm>
            <a:off x="469662" y="6099311"/>
            <a:ext cx="6226413" cy="25128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40888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0">
            <a:extLst>
              <a:ext uri="{FF2B5EF4-FFF2-40B4-BE49-F238E27FC236}">
                <a16:creationId xmlns:a16="http://schemas.microsoft.com/office/drawing/2014/main" id="{00AF3415-CD62-411D-BF14-B65C1E842E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85776" y="1133251"/>
            <a:ext cx="7599553" cy="251287"/>
          </a:xfrm>
        </p:spPr>
        <p:txBody>
          <a:bodyPr/>
          <a:lstStyle/>
          <a:p>
            <a:r>
              <a:rPr lang="ko-KR" altLang="en-US" dirty="0"/>
              <a:t>공통 </a:t>
            </a:r>
            <a:r>
              <a:rPr lang="en-US" altLang="ko-KR" dirty="0"/>
              <a:t>&gt; </a:t>
            </a:r>
            <a:r>
              <a:rPr lang="ko-KR" altLang="en-US" dirty="0"/>
              <a:t>심사업체정보관리 </a:t>
            </a:r>
            <a:r>
              <a:rPr lang="en-US" altLang="ko-KR" dirty="0"/>
              <a:t>&gt; </a:t>
            </a:r>
            <a:r>
              <a:rPr lang="ko-KR" altLang="en-US" dirty="0"/>
              <a:t>기술용역 조달업체정보 등록</a:t>
            </a:r>
            <a:r>
              <a:rPr lang="en-US" altLang="ko-KR" dirty="0"/>
              <a:t> (</a:t>
            </a:r>
            <a:r>
              <a:rPr lang="ko-KR" altLang="en-US" dirty="0"/>
              <a:t>승인요청</a:t>
            </a:r>
            <a:r>
              <a:rPr lang="en-US" altLang="ko-KR" dirty="0"/>
              <a:t>/</a:t>
            </a:r>
            <a:r>
              <a:rPr lang="ko-KR" altLang="en-US" dirty="0" err="1"/>
              <a:t>인력퇴사처리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7C4466F-E828-42B6-B787-13878AF1ADFA}"/>
              </a:ext>
            </a:extLst>
          </p:cNvPr>
          <p:cNvSpPr txBox="1"/>
          <p:nvPr/>
        </p:nvSpPr>
        <p:spPr>
          <a:xfrm>
            <a:off x="7619784" y="1639041"/>
            <a:ext cx="970587" cy="223459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none" lIns="0" tIns="0" rIns="0" bIns="0" rtlCol="0" anchor="ctr">
            <a:spAutoFit/>
          </a:bodyPr>
          <a:lstStyle/>
          <a:p>
            <a:pPr algn="ctr" latinLnBrk="0"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[ </a:t>
            </a:r>
            <a:r>
              <a:rPr lang="ko-KR" altLang="en-US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화면 설명 </a:t>
            </a: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]</a:t>
            </a: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FD8D694F-37EB-41CD-B891-438D05C87A50}"/>
              </a:ext>
            </a:extLst>
          </p:cNvPr>
          <p:cNvGrpSpPr/>
          <p:nvPr/>
        </p:nvGrpSpPr>
        <p:grpSpPr>
          <a:xfrm>
            <a:off x="6835171" y="1958268"/>
            <a:ext cx="2539813" cy="532780"/>
            <a:chOff x="8145694" y="2206400"/>
            <a:chExt cx="2799674" cy="587292"/>
          </a:xfrm>
        </p:grpSpPr>
        <p:sp>
          <p:nvSpPr>
            <p:cNvPr id="37" name="사각형: 둥근 모서리 54">
              <a:extLst>
                <a:ext uri="{FF2B5EF4-FFF2-40B4-BE49-F238E27FC236}">
                  <a16:creationId xmlns:a16="http://schemas.microsoft.com/office/drawing/2014/main" id="{D0ED87DA-5040-4987-AFD8-956C2A644C82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개요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FADBE80C-0E37-4DFF-96DB-678292A21E78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조달업체정보를 등록 및 </a:t>
              </a: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승인요청하는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화면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39" name="직선 연결선 38">
              <a:extLst>
                <a:ext uri="{FF2B5EF4-FFF2-40B4-BE49-F238E27FC236}">
                  <a16:creationId xmlns:a16="http://schemas.microsoft.com/office/drawing/2014/main" id="{7D186B11-23D8-4E51-B500-7C8388FC6E95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65D10FC1-5FB7-4B2B-AEF0-FEB7C712DFCB}"/>
              </a:ext>
            </a:extLst>
          </p:cNvPr>
          <p:cNvGrpSpPr/>
          <p:nvPr/>
        </p:nvGrpSpPr>
        <p:grpSpPr>
          <a:xfrm>
            <a:off x="6835171" y="2599341"/>
            <a:ext cx="2539813" cy="532780"/>
            <a:chOff x="8145694" y="2206400"/>
            <a:chExt cx="2799674" cy="587292"/>
          </a:xfrm>
        </p:grpSpPr>
        <p:sp>
          <p:nvSpPr>
            <p:cNvPr id="43" name="사각형: 둥근 모서리 77">
              <a:extLst>
                <a:ext uri="{FF2B5EF4-FFF2-40B4-BE49-F238E27FC236}">
                  <a16:creationId xmlns:a16="http://schemas.microsoft.com/office/drawing/2014/main" id="{D80EE21B-01F6-4A5D-A42A-8FA06035D051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이용자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DD49F2C9-916D-4495-A9A5-19EC64F2A732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45" name="직선 연결선 44">
              <a:extLst>
                <a:ext uri="{FF2B5EF4-FFF2-40B4-BE49-F238E27FC236}">
                  <a16:creationId xmlns:a16="http://schemas.microsoft.com/office/drawing/2014/main" id="{022DECF9-FAFE-4B3E-BA8D-E1FCBA0DDEB1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1" name="그림 30">
            <a:extLst>
              <a:ext uri="{FF2B5EF4-FFF2-40B4-BE49-F238E27FC236}">
                <a16:creationId xmlns:a16="http://schemas.microsoft.com/office/drawing/2014/main" id="{DEE5DBAB-F117-4528-B48E-7DC44435BD2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6" b="-1918"/>
          <a:stretch/>
        </p:blipFill>
        <p:spPr>
          <a:xfrm>
            <a:off x="518532" y="2288466"/>
            <a:ext cx="6153129" cy="2490507"/>
          </a:xfrm>
          <a:prstGeom prst="rect">
            <a:avLst/>
          </a:prstGeom>
        </p:spPr>
      </p:pic>
      <p:sp>
        <p:nvSpPr>
          <p:cNvPr id="29" name="텍스트 개체 틀 9">
            <a:extLst>
              <a:ext uri="{FF2B5EF4-FFF2-40B4-BE49-F238E27FC236}">
                <a16:creationId xmlns:a16="http://schemas.microsoft.com/office/drawing/2014/main" id="{625F389A-7BA7-414A-82AF-F3D7C6D2D9E6}"/>
              </a:ext>
            </a:extLst>
          </p:cNvPr>
          <p:cNvSpPr txBox="1">
            <a:spLocks/>
          </p:cNvSpPr>
          <p:nvPr/>
        </p:nvSpPr>
        <p:spPr>
          <a:xfrm>
            <a:off x="1069679" y="548001"/>
            <a:ext cx="8315649" cy="3908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설계 업체정보 등록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88C31D26-27D2-46DC-B5F0-BE42058D9386}"/>
              </a:ext>
            </a:extLst>
          </p:cNvPr>
          <p:cNvSpPr txBox="1">
            <a:spLocks/>
          </p:cNvSpPr>
          <p:nvPr/>
        </p:nvSpPr>
        <p:spPr>
          <a:xfrm>
            <a:off x="460137" y="490768"/>
            <a:ext cx="812025" cy="60219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4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3800" b="1" kern="1200" spc="-100" dirty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68A4FE"/>
                </a:solidFill>
                <a:latin typeface="+mn-ea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03</a:t>
            </a:r>
            <a:endParaRPr lang="en-US"/>
          </a:p>
        </p:txBody>
      </p:sp>
      <p:sp>
        <p:nvSpPr>
          <p:cNvPr id="72" name="사각형 설명선 188">
            <a:extLst>
              <a:ext uri="{FF2B5EF4-FFF2-40B4-BE49-F238E27FC236}">
                <a16:creationId xmlns:a16="http://schemas.microsoft.com/office/drawing/2014/main" id="{3689705B-E054-47E2-9B72-B36C77A35D28}"/>
              </a:ext>
            </a:extLst>
          </p:cNvPr>
          <p:cNvSpPr/>
          <p:nvPr/>
        </p:nvSpPr>
        <p:spPr>
          <a:xfrm>
            <a:off x="3034200" y="4359254"/>
            <a:ext cx="2608393" cy="1781614"/>
          </a:xfrm>
          <a:prstGeom prst="roundRect">
            <a:avLst>
              <a:gd name="adj" fmla="val 3382"/>
            </a:avLst>
          </a:prstGeom>
          <a:solidFill>
            <a:schemeClr val="bg1"/>
          </a:solidFill>
          <a:ln w="25400">
            <a:solidFill>
              <a:srgbClr val="E4032E"/>
            </a:solidFill>
          </a:ln>
          <a:effectLst>
            <a:outerShdw blurRad="63500" algn="ctr" rotWithShape="0">
              <a:prstClr val="black">
                <a:alpha val="67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2659" rtlCol="0" anchor="t"/>
          <a:lstStyle/>
          <a:p>
            <a:pPr algn="ctr" defTabSz="988225"/>
            <a:r>
              <a:rPr lang="ko-KR" altLang="en-US" sz="1452" b="1" spc="-9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E4032E"/>
                </a:solidFill>
                <a:latin typeface="+mn-ea"/>
              </a:rPr>
              <a:t>기술용역 인력퇴사처리</a:t>
            </a:r>
          </a:p>
        </p:txBody>
      </p:sp>
      <p:pic>
        <p:nvPicPr>
          <p:cNvPr id="73" name="그림 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0981" y="4728323"/>
            <a:ext cx="2331486" cy="1223641"/>
          </a:xfrm>
          <a:prstGeom prst="rect">
            <a:avLst/>
          </a:prstGeom>
        </p:spPr>
      </p:pic>
      <p:sp>
        <p:nvSpPr>
          <p:cNvPr id="78" name="직사각형 240">
            <a:extLst>
              <a:ext uri="{FF2B5EF4-FFF2-40B4-BE49-F238E27FC236}">
                <a16:creationId xmlns:a16="http://schemas.microsoft.com/office/drawing/2014/main" id="{D4644105-ACF0-4091-912C-C33F4A931B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6589" y="4371796"/>
            <a:ext cx="336628" cy="167348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cxnSp>
        <p:nvCxnSpPr>
          <p:cNvPr id="41" name="연결선: 꺾임 5">
            <a:extLst>
              <a:ext uri="{FF2B5EF4-FFF2-40B4-BE49-F238E27FC236}">
                <a16:creationId xmlns:a16="http://schemas.microsoft.com/office/drawing/2014/main" id="{965711A4-31AB-4897-A8FE-F9B94E8BE13D}"/>
              </a:ext>
            </a:extLst>
          </p:cNvPr>
          <p:cNvCxnSpPr>
            <a:cxnSpLocks/>
            <a:stCxn id="78" idx="2"/>
            <a:endCxn id="72" idx="1"/>
          </p:cNvCxnSpPr>
          <p:nvPr/>
        </p:nvCxnSpPr>
        <p:spPr>
          <a:xfrm>
            <a:off x="1274903" y="4539144"/>
            <a:ext cx="1759297" cy="710917"/>
          </a:xfrm>
          <a:prstGeom prst="straightConnector1">
            <a:avLst/>
          </a:prstGeom>
          <a:ln w="25400">
            <a:solidFill>
              <a:srgbClr val="E4032E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타원 48">
            <a:extLst>
              <a:ext uri="{FF2B5EF4-FFF2-40B4-BE49-F238E27FC236}">
                <a16:creationId xmlns:a16="http://schemas.microsoft.com/office/drawing/2014/main" id="{A070063B-DD8D-4633-AE42-55107446C840}"/>
              </a:ext>
            </a:extLst>
          </p:cNvPr>
          <p:cNvSpPr/>
          <p:nvPr/>
        </p:nvSpPr>
        <p:spPr>
          <a:xfrm>
            <a:off x="1019325" y="4252825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ko-KR" altLang="en-US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３</a:t>
            </a:r>
          </a:p>
        </p:txBody>
      </p:sp>
      <p:sp>
        <p:nvSpPr>
          <p:cNvPr id="70" name="직사각형 240">
            <a:extLst>
              <a:ext uri="{FF2B5EF4-FFF2-40B4-BE49-F238E27FC236}">
                <a16:creationId xmlns:a16="http://schemas.microsoft.com/office/drawing/2014/main" id="{D4644105-ACF0-4091-912C-C33F4A931B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1476" y="3331977"/>
            <a:ext cx="354430" cy="199631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FE28B11B-05F2-4A27-9F5F-3727CB2A5AB5}"/>
              </a:ext>
            </a:extLst>
          </p:cNvPr>
          <p:cNvSpPr/>
          <p:nvPr/>
        </p:nvSpPr>
        <p:spPr>
          <a:xfrm>
            <a:off x="5745391" y="3181086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id="{0A94037C-A781-45FF-AD8D-F3B2E8D25A16}"/>
              </a:ext>
            </a:extLst>
          </p:cNvPr>
          <p:cNvSpPr/>
          <p:nvPr/>
        </p:nvSpPr>
        <p:spPr>
          <a:xfrm>
            <a:off x="469662" y="1861883"/>
            <a:ext cx="6226413" cy="25128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240">
            <a:extLst>
              <a:ext uri="{FF2B5EF4-FFF2-40B4-BE49-F238E27FC236}">
                <a16:creationId xmlns:a16="http://schemas.microsoft.com/office/drawing/2014/main" id="{93CB35B7-9BCB-486F-A4D4-E6CFBC2B21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9471" y="4015829"/>
            <a:ext cx="354430" cy="199631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42" name="타원 41">
            <a:extLst>
              <a:ext uri="{FF2B5EF4-FFF2-40B4-BE49-F238E27FC236}">
                <a16:creationId xmlns:a16="http://schemas.microsoft.com/office/drawing/2014/main" id="{0135FC65-3570-4380-86B8-BCFAC48C0EA7}"/>
              </a:ext>
            </a:extLst>
          </p:cNvPr>
          <p:cNvSpPr/>
          <p:nvPr/>
        </p:nvSpPr>
        <p:spPr>
          <a:xfrm>
            <a:off x="6253386" y="3864938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ko-KR" altLang="en-US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２</a:t>
            </a:r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451AE507-617C-43F9-AA10-208437AE79E9}"/>
              </a:ext>
            </a:extLst>
          </p:cNvPr>
          <p:cNvGrpSpPr/>
          <p:nvPr/>
        </p:nvGrpSpPr>
        <p:grpSpPr>
          <a:xfrm>
            <a:off x="6835171" y="3240416"/>
            <a:ext cx="2539813" cy="1623463"/>
            <a:chOff x="8145694" y="2206400"/>
            <a:chExt cx="2799674" cy="1789568"/>
          </a:xfrm>
        </p:grpSpPr>
        <p:sp>
          <p:nvSpPr>
            <p:cNvPr id="50" name="사각형: 둥근 모서리 81">
              <a:extLst>
                <a:ext uri="{FF2B5EF4-FFF2-40B4-BE49-F238E27FC236}">
                  <a16:creationId xmlns:a16="http://schemas.microsoft.com/office/drawing/2014/main" id="{C5E24E89-2F71-47CA-A3EE-117FBF42B948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처리절차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DFD3512-664E-4A92-923A-48E795D0861C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1474538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 marL="228600" indent="-228600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파일추가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증빙자료를 업로드한다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.(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하단 주의사항 확인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</a:p>
            <a:p>
              <a:pPr marL="228600" indent="-228600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업체정보가 작성되면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승인요청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버튼이 활성화된다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승인요청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승인요청을 진행한다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163296" indent="-163296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퇴사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기술인력을 퇴사 처리한다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.(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필요시 사용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</a:p>
          </p:txBody>
        </p:sp>
        <p:cxnSp>
          <p:nvCxnSpPr>
            <p:cNvPr id="52" name="직선 연결선 51">
              <a:extLst>
                <a:ext uri="{FF2B5EF4-FFF2-40B4-BE49-F238E27FC236}">
                  <a16:creationId xmlns:a16="http://schemas.microsoft.com/office/drawing/2014/main" id="{CD16E9C9-7AED-4265-A307-1553FE913758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E53EEBDA-7513-49F8-9AE7-F5145B20CB8C}"/>
              </a:ext>
            </a:extLst>
          </p:cNvPr>
          <p:cNvGrpSpPr/>
          <p:nvPr/>
        </p:nvGrpSpPr>
        <p:grpSpPr>
          <a:xfrm>
            <a:off x="6835171" y="5133744"/>
            <a:ext cx="2539813" cy="261268"/>
            <a:chOff x="8145694" y="2206400"/>
            <a:chExt cx="2799674" cy="288000"/>
          </a:xfrm>
        </p:grpSpPr>
        <p:sp>
          <p:nvSpPr>
            <p:cNvPr id="54" name="사각형: 둥근 모서리 85">
              <a:extLst>
                <a:ext uri="{FF2B5EF4-FFF2-40B4-BE49-F238E27FC236}">
                  <a16:creationId xmlns:a16="http://schemas.microsoft.com/office/drawing/2014/main" id="{C2C09175-6AD5-47DE-B692-9973E7F41A3C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주의사항</a:t>
              </a:r>
            </a:p>
          </p:txBody>
        </p:sp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F2E6CDFB-ED1F-47DA-AA8F-0CD381B152B3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9ACE8824-4EE0-4E87-B2A2-6AD24B393EFE}"/>
              </a:ext>
            </a:extLst>
          </p:cNvPr>
          <p:cNvSpPr txBox="1"/>
          <p:nvPr/>
        </p:nvSpPr>
        <p:spPr>
          <a:xfrm>
            <a:off x="6978879" y="5406307"/>
            <a:ext cx="2396105" cy="584904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square" lIns="0" rIns="0" rtlCol="0">
            <a:spAutoFit/>
          </a:bodyPr>
          <a:lstStyle/>
          <a:p>
            <a:pPr>
              <a:lnSpc>
                <a:spcPct val="110000"/>
              </a:lnSpc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업체정보등록 화면의 </a:t>
            </a:r>
            <a:r>
              <a: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업체정보승인 제출서류</a:t>
            </a:r>
            <a:r>
              <a: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안내문을 확인하여 명시된 서류 확인 요망</a:t>
            </a:r>
          </a:p>
        </p:txBody>
      </p:sp>
    </p:spTree>
    <p:extLst>
      <p:ext uri="{BB962C8B-B14F-4D97-AF65-F5344CB8AC3E}">
        <p14:creationId xmlns:p14="http://schemas.microsoft.com/office/powerpoint/2010/main" val="33792352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0">
            <a:extLst>
              <a:ext uri="{FF2B5EF4-FFF2-40B4-BE49-F238E27FC236}">
                <a16:creationId xmlns:a16="http://schemas.microsoft.com/office/drawing/2014/main" id="{00AF3415-CD62-411D-BF14-B65C1E842E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85776" y="1133251"/>
            <a:ext cx="7599553" cy="251287"/>
          </a:xfrm>
        </p:spPr>
        <p:txBody>
          <a:bodyPr/>
          <a:lstStyle/>
          <a:p>
            <a:r>
              <a:rPr lang="ko-KR" altLang="en-US" dirty="0"/>
              <a:t>공통 </a:t>
            </a:r>
            <a:r>
              <a:rPr lang="en-US" altLang="ko-KR" dirty="0"/>
              <a:t>&gt; </a:t>
            </a:r>
            <a:r>
              <a:rPr lang="ko-KR" altLang="en-US" dirty="0"/>
              <a:t>심사업체정보관리 </a:t>
            </a:r>
            <a:r>
              <a:rPr lang="en-US" altLang="ko-KR" dirty="0"/>
              <a:t>&gt; </a:t>
            </a:r>
            <a:r>
              <a:rPr lang="ko-KR" altLang="en-US" dirty="0"/>
              <a:t>기술용역 조달업체정보 등록</a:t>
            </a:r>
            <a:r>
              <a:rPr lang="en-US" altLang="ko-KR" dirty="0"/>
              <a:t>(</a:t>
            </a:r>
            <a:r>
              <a:rPr lang="ko-KR" altLang="en-US" dirty="0"/>
              <a:t>승인요청취소</a:t>
            </a:r>
            <a:r>
              <a:rPr lang="en-US" altLang="ko-KR" dirty="0"/>
              <a:t>/</a:t>
            </a:r>
            <a:r>
              <a:rPr lang="ko-KR" altLang="en-US" dirty="0"/>
              <a:t>정보초기화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29" name="텍스트 개체 틀 9">
            <a:extLst>
              <a:ext uri="{FF2B5EF4-FFF2-40B4-BE49-F238E27FC236}">
                <a16:creationId xmlns:a16="http://schemas.microsoft.com/office/drawing/2014/main" id="{625F389A-7BA7-414A-82AF-F3D7C6D2D9E6}"/>
              </a:ext>
            </a:extLst>
          </p:cNvPr>
          <p:cNvSpPr txBox="1">
            <a:spLocks/>
          </p:cNvSpPr>
          <p:nvPr/>
        </p:nvSpPr>
        <p:spPr>
          <a:xfrm>
            <a:off x="1069679" y="548001"/>
            <a:ext cx="8315649" cy="3908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0" indent="0" algn="l" defTabSz="829544" rtl="0" eaLnBrk="1" latinLnBrk="1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540" b="1" kern="1200" spc="-136" baseline="0" dirty="0" smtClean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설계 업체정보 등록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88C31D26-27D2-46DC-B5F0-BE42058D9386}"/>
              </a:ext>
            </a:extLst>
          </p:cNvPr>
          <p:cNvSpPr txBox="1">
            <a:spLocks/>
          </p:cNvSpPr>
          <p:nvPr/>
        </p:nvSpPr>
        <p:spPr>
          <a:xfrm>
            <a:off x="460137" y="490768"/>
            <a:ext cx="812025" cy="60219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4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3800" b="1" kern="1200" spc="-100" dirty="0">
                <a:ln>
                  <a:solidFill>
                    <a:srgbClr val="053863">
                      <a:alpha val="0"/>
                    </a:srgbClr>
                  </a:solidFill>
                </a:ln>
                <a:solidFill>
                  <a:srgbClr val="68A4FE"/>
                </a:solidFill>
                <a:latin typeface="+mn-ea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03</a:t>
            </a:r>
            <a:endParaRPr lang="en-US"/>
          </a:p>
        </p:txBody>
      </p:sp>
      <p:pic>
        <p:nvPicPr>
          <p:cNvPr id="71" name="그림 70">
            <a:extLst>
              <a:ext uri="{FF2B5EF4-FFF2-40B4-BE49-F238E27FC236}">
                <a16:creationId xmlns:a16="http://schemas.microsoft.com/office/drawing/2014/main" id="{364A855C-68DD-4340-A6A3-301A393B73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6329" y="1941196"/>
            <a:ext cx="5874003" cy="2869350"/>
          </a:xfrm>
          <a:prstGeom prst="rect">
            <a:avLst/>
          </a:prstGeom>
        </p:spPr>
      </p:pic>
      <p:sp>
        <p:nvSpPr>
          <p:cNvPr id="74" name="직사각형 240">
            <a:extLst>
              <a:ext uri="{FF2B5EF4-FFF2-40B4-BE49-F238E27FC236}">
                <a16:creationId xmlns:a16="http://schemas.microsoft.com/office/drawing/2014/main" id="{51E8AFFA-1ACC-4FC8-87E6-C0902C874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429" y="4148002"/>
            <a:ext cx="657734" cy="167348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75" name="타원 74">
            <a:extLst>
              <a:ext uri="{FF2B5EF4-FFF2-40B4-BE49-F238E27FC236}">
                <a16:creationId xmlns:a16="http://schemas.microsoft.com/office/drawing/2014/main" id="{A1D0D150-85AE-4A0E-A253-B52C15067EFE}"/>
              </a:ext>
            </a:extLst>
          </p:cNvPr>
          <p:cNvSpPr/>
          <p:nvPr/>
        </p:nvSpPr>
        <p:spPr>
          <a:xfrm>
            <a:off x="489065" y="4006171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6" name="사각형: 둥근 모서리 75">
            <a:extLst>
              <a:ext uri="{FF2B5EF4-FFF2-40B4-BE49-F238E27FC236}">
                <a16:creationId xmlns:a16="http://schemas.microsoft.com/office/drawing/2014/main" id="{316788FD-98F7-438D-AC30-EE68097BF824}"/>
              </a:ext>
            </a:extLst>
          </p:cNvPr>
          <p:cNvSpPr/>
          <p:nvPr/>
        </p:nvSpPr>
        <p:spPr>
          <a:xfrm>
            <a:off x="469662" y="1861883"/>
            <a:ext cx="6226413" cy="25128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직사각형 240">
            <a:extLst>
              <a:ext uri="{FF2B5EF4-FFF2-40B4-BE49-F238E27FC236}">
                <a16:creationId xmlns:a16="http://schemas.microsoft.com/office/drawing/2014/main" id="{805838DB-774E-41D4-B971-53B31F60F0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9834" y="4131836"/>
            <a:ext cx="336628" cy="167348"/>
          </a:xfrm>
          <a:prstGeom prst="rect">
            <a:avLst/>
          </a:prstGeom>
          <a:noFill/>
          <a:ln w="19050">
            <a:solidFill>
              <a:srgbClr val="E4032E"/>
            </a:solidFill>
            <a:prstDash val="solid"/>
          </a:ln>
          <a:effectLst>
            <a:outerShdw blurRad="25400" dist="12700" dir="198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lvl="1" defTabSz="1021270"/>
            <a:endParaRPr lang="ko-KR" altLang="en-US" sz="816" spc="-18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304000000000000" pitchFamily="50" charset="-127"/>
              <a:ea typeface="나눔고딕" panose="020D0304000000000000" pitchFamily="50" charset="-127"/>
              <a:sym typeface="나눔고딕 Bold"/>
            </a:endParaRPr>
          </a:p>
        </p:txBody>
      </p:sp>
      <p:sp>
        <p:nvSpPr>
          <p:cNvPr id="79" name="타원 78">
            <a:extLst>
              <a:ext uri="{FF2B5EF4-FFF2-40B4-BE49-F238E27FC236}">
                <a16:creationId xmlns:a16="http://schemas.microsoft.com/office/drawing/2014/main" id="{C8A700A3-A847-4F72-AC4D-488B3F4268C4}"/>
              </a:ext>
            </a:extLst>
          </p:cNvPr>
          <p:cNvSpPr/>
          <p:nvPr/>
        </p:nvSpPr>
        <p:spPr>
          <a:xfrm>
            <a:off x="6002570" y="4012865"/>
            <a:ext cx="195951" cy="195951"/>
          </a:xfrm>
          <a:prstGeom prst="ellipse">
            <a:avLst/>
          </a:prstGeom>
          <a:solidFill>
            <a:srgbClr val="E4032E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ts val="544"/>
              </a:spcBef>
              <a:spcAft>
                <a:spcPts val="635"/>
              </a:spcAft>
              <a:buSzPct val="100000"/>
              <a:tabLst>
                <a:tab pos="519671" algn="l"/>
                <a:tab pos="4157372" algn="r"/>
              </a:tabLst>
            </a:pPr>
            <a:r>
              <a:rPr lang="en-US" altLang="ko-KR" sz="998" spc="-27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998" spc="-27" dirty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5E9CFFDE-1E85-44A0-BB4E-A7947E223230}"/>
              </a:ext>
            </a:extLst>
          </p:cNvPr>
          <p:cNvSpPr txBox="1"/>
          <p:nvPr/>
        </p:nvSpPr>
        <p:spPr>
          <a:xfrm>
            <a:off x="7619784" y="1639041"/>
            <a:ext cx="970587" cy="223459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none" lIns="0" tIns="0" rIns="0" bIns="0" rtlCol="0" anchor="ctr">
            <a:spAutoFit/>
          </a:bodyPr>
          <a:lstStyle/>
          <a:p>
            <a:pPr algn="ctr" latinLnBrk="0"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[ </a:t>
            </a:r>
            <a:r>
              <a:rPr lang="ko-KR" altLang="en-US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화면 설명 </a:t>
            </a:r>
            <a:r>
              <a:rPr lang="en-US" altLang="ko-KR" sz="1452" b="1" spc="-91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]</a:t>
            </a:r>
          </a:p>
        </p:txBody>
      </p:sp>
      <p:grpSp>
        <p:nvGrpSpPr>
          <p:cNvPr id="82" name="그룹 81">
            <a:extLst>
              <a:ext uri="{FF2B5EF4-FFF2-40B4-BE49-F238E27FC236}">
                <a16:creationId xmlns:a16="http://schemas.microsoft.com/office/drawing/2014/main" id="{E2D14C19-BDAE-4A3D-AB7E-69B664D814EF}"/>
              </a:ext>
            </a:extLst>
          </p:cNvPr>
          <p:cNvGrpSpPr/>
          <p:nvPr/>
        </p:nvGrpSpPr>
        <p:grpSpPr>
          <a:xfrm>
            <a:off x="6835171" y="1958268"/>
            <a:ext cx="2539813" cy="532780"/>
            <a:chOff x="8145694" y="2206400"/>
            <a:chExt cx="2799674" cy="587292"/>
          </a:xfrm>
        </p:grpSpPr>
        <p:sp>
          <p:nvSpPr>
            <p:cNvPr id="83" name="사각형: 둥근 모서리 54">
              <a:extLst>
                <a:ext uri="{FF2B5EF4-FFF2-40B4-BE49-F238E27FC236}">
                  <a16:creationId xmlns:a16="http://schemas.microsoft.com/office/drawing/2014/main" id="{E30ABEB1-2F36-41CE-B2E6-67C8D8034B5F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개요</a:t>
              </a: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80F7B092-959B-4CEC-8F47-D17DA06AA251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조달업체정보를 등록 및 승인요청하는 화면</a:t>
              </a:r>
              <a:endPara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85" name="직선 연결선 84">
              <a:extLst>
                <a:ext uri="{FF2B5EF4-FFF2-40B4-BE49-F238E27FC236}">
                  <a16:creationId xmlns:a16="http://schemas.microsoft.com/office/drawing/2014/main" id="{406020EB-6183-49B6-885B-AB3EDC79174D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" name="그룹 85">
            <a:extLst>
              <a:ext uri="{FF2B5EF4-FFF2-40B4-BE49-F238E27FC236}">
                <a16:creationId xmlns:a16="http://schemas.microsoft.com/office/drawing/2014/main" id="{77E2968C-AD59-46C7-B7F1-4CDAADF34BDF}"/>
              </a:ext>
            </a:extLst>
          </p:cNvPr>
          <p:cNvGrpSpPr/>
          <p:nvPr/>
        </p:nvGrpSpPr>
        <p:grpSpPr>
          <a:xfrm>
            <a:off x="6835171" y="2599341"/>
            <a:ext cx="2539813" cy="532780"/>
            <a:chOff x="8145694" y="2206400"/>
            <a:chExt cx="2799674" cy="587292"/>
          </a:xfrm>
        </p:grpSpPr>
        <p:sp>
          <p:nvSpPr>
            <p:cNvPr id="87" name="사각형: 둥근 모서리 77">
              <a:extLst>
                <a:ext uri="{FF2B5EF4-FFF2-40B4-BE49-F238E27FC236}">
                  <a16:creationId xmlns:a16="http://schemas.microsoft.com/office/drawing/2014/main" id="{FC6A2AE6-697B-42AE-88CE-08444DD74182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이용자</a:t>
              </a: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4FE3C87D-7E34-4F34-AE97-D070E1BA2C1B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272262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1">
                    <a:lumMod val="65000"/>
                    <a:lumOff val="35000"/>
                  </a:schemeClr>
                </a:buClr>
                <a:buSzPct val="90000"/>
              </a:pPr>
              <a:r>
                <a:rPr lang="ko-KR" altLang="en-US" sz="998" spc="-45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조달업체</a:t>
              </a:r>
              <a:endPara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89" name="직선 연결선 88">
              <a:extLst>
                <a:ext uri="{FF2B5EF4-FFF2-40B4-BE49-F238E27FC236}">
                  <a16:creationId xmlns:a16="http://schemas.microsoft.com/office/drawing/2014/main" id="{335E76FE-FCA6-4EE7-B12A-17E3DFA7A733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그룹 89">
            <a:extLst>
              <a:ext uri="{FF2B5EF4-FFF2-40B4-BE49-F238E27FC236}">
                <a16:creationId xmlns:a16="http://schemas.microsoft.com/office/drawing/2014/main" id="{A599F108-E416-4D4D-9556-AF632729D290}"/>
              </a:ext>
            </a:extLst>
          </p:cNvPr>
          <p:cNvGrpSpPr/>
          <p:nvPr/>
        </p:nvGrpSpPr>
        <p:grpSpPr>
          <a:xfrm>
            <a:off x="6835171" y="3240416"/>
            <a:ext cx="2539813" cy="1416035"/>
            <a:chOff x="8145694" y="2206400"/>
            <a:chExt cx="2799674" cy="1560917"/>
          </a:xfrm>
        </p:grpSpPr>
        <p:sp>
          <p:nvSpPr>
            <p:cNvPr id="91" name="사각형: 둥근 모서리 81">
              <a:extLst>
                <a:ext uri="{FF2B5EF4-FFF2-40B4-BE49-F238E27FC236}">
                  <a16:creationId xmlns:a16="http://schemas.microsoft.com/office/drawing/2014/main" id="{16ECBDF8-678C-4594-9AA2-EA1CC30A35D7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처리절차</a:t>
              </a: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C5C6C479-858C-4829-9058-253332450609}"/>
                </a:ext>
              </a:extLst>
            </p:cNvPr>
            <p:cNvSpPr txBox="1"/>
            <p:nvPr/>
          </p:nvSpPr>
          <p:spPr>
            <a:xfrm>
              <a:off x="8304105" y="2521430"/>
              <a:ext cx="2641263" cy="1245887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  <a:alpha val="0"/>
                </a:schemeClr>
              </a:solidFill>
            </a:ln>
          </p:spPr>
          <p:txBody>
            <a:bodyPr wrap="square" lIns="0" rIns="0" rtlCol="0">
              <a:spAutoFit/>
            </a:bodyPr>
            <a:lstStyle/>
            <a:p>
              <a:pPr marL="228600" indent="-228600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승인요청취소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승인요청한 내용을 취소할 수 있다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</a:p>
            <a:p>
              <a:pPr marL="228600" indent="-228600">
                <a:lnSpc>
                  <a:spcPct val="110000"/>
                </a:lnSpc>
                <a:spcAft>
                  <a:spcPts val="272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+mj-ea"/>
                <a:buAutoNum type="circleNumDbPlain"/>
              </a:pP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[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수정중인 업체정보 초기화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] 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버튼을 클릭하여 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‘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최근 승인완료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’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된 상태로 되돌아갈 수 있다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(</a:t>
              </a:r>
              <a:r>
                <a:rPr lang="ko-KR" altLang="en-US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작성중인 내용 초기화</a:t>
              </a:r>
              <a:r>
                <a:rPr lang="en-US" altLang="ko-KR" sz="998" spc="-45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</a:p>
          </p:txBody>
        </p:sp>
        <p:cxnSp>
          <p:nvCxnSpPr>
            <p:cNvPr id="93" name="직선 연결선 92">
              <a:extLst>
                <a:ext uri="{FF2B5EF4-FFF2-40B4-BE49-F238E27FC236}">
                  <a16:creationId xmlns:a16="http://schemas.microsoft.com/office/drawing/2014/main" id="{6B2E1DF6-AE8A-424B-8936-6EC4C756C485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4" name="그룹 93">
            <a:extLst>
              <a:ext uri="{FF2B5EF4-FFF2-40B4-BE49-F238E27FC236}">
                <a16:creationId xmlns:a16="http://schemas.microsoft.com/office/drawing/2014/main" id="{76E561B1-C971-441F-AE6B-0B26BF4A8673}"/>
              </a:ext>
            </a:extLst>
          </p:cNvPr>
          <p:cNvGrpSpPr/>
          <p:nvPr/>
        </p:nvGrpSpPr>
        <p:grpSpPr>
          <a:xfrm>
            <a:off x="6835171" y="4742587"/>
            <a:ext cx="2539813" cy="261268"/>
            <a:chOff x="8145694" y="2206400"/>
            <a:chExt cx="2799674" cy="288000"/>
          </a:xfrm>
        </p:grpSpPr>
        <p:sp>
          <p:nvSpPr>
            <p:cNvPr id="95" name="사각형: 둥근 모서리 85">
              <a:extLst>
                <a:ext uri="{FF2B5EF4-FFF2-40B4-BE49-F238E27FC236}">
                  <a16:creationId xmlns:a16="http://schemas.microsoft.com/office/drawing/2014/main" id="{63B0338D-BEEE-4FD0-99B8-5B151B756C61}"/>
                </a:ext>
              </a:extLst>
            </p:cNvPr>
            <p:cNvSpPr/>
            <p:nvPr/>
          </p:nvSpPr>
          <p:spPr>
            <a:xfrm>
              <a:off x="8145694" y="2206400"/>
              <a:ext cx="930275" cy="288000"/>
            </a:xfrm>
            <a:prstGeom prst="roundRect">
              <a:avLst>
                <a:gd name="adj" fmla="val 50000"/>
              </a:avLst>
            </a:prstGeom>
            <a:solidFill>
              <a:srgbClr val="2B4D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659" rtlCol="0" anchor="ctr"/>
            <a:lstStyle/>
            <a:p>
              <a:pPr algn="ctr" defTabSz="988225" fontAlgn="base">
                <a:spcBef>
                  <a:spcPts val="544"/>
                </a:spcBef>
                <a:spcAft>
                  <a:spcPts val="635"/>
                </a:spcAft>
                <a:buSzPct val="100000"/>
                <a:tabLst>
                  <a:tab pos="519671" algn="l"/>
                  <a:tab pos="4157372" algn="r"/>
                </a:tabLst>
              </a:pPr>
              <a:r>
                <a:rPr lang="ko-KR" altLang="en-US" sz="1179" spc="-45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주의사항</a:t>
              </a:r>
            </a:p>
          </p:txBody>
        </p:sp>
        <p:cxnSp>
          <p:nvCxnSpPr>
            <p:cNvPr id="96" name="직선 연결선 95">
              <a:extLst>
                <a:ext uri="{FF2B5EF4-FFF2-40B4-BE49-F238E27FC236}">
                  <a16:creationId xmlns:a16="http://schemas.microsoft.com/office/drawing/2014/main" id="{9D18E245-78DD-4B2F-B1BD-15FE933F4B8F}"/>
                </a:ext>
              </a:extLst>
            </p:cNvPr>
            <p:cNvCxnSpPr>
              <a:cxnSpLocks/>
            </p:cNvCxnSpPr>
            <p:nvPr/>
          </p:nvCxnSpPr>
          <p:spPr>
            <a:xfrm>
              <a:off x="9075969" y="2345802"/>
              <a:ext cx="1869399" cy="0"/>
            </a:xfrm>
            <a:prstGeom prst="line">
              <a:avLst/>
            </a:prstGeom>
            <a:ln w="19050" cap="rnd">
              <a:gradFill>
                <a:gsLst>
                  <a:gs pos="28000">
                    <a:srgbClr val="2B4D89"/>
                  </a:gs>
                  <a:gs pos="100000">
                    <a:srgbClr val="2B4D89">
                      <a:alpha val="0"/>
                    </a:srgbClr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7" name="TextBox 96">
            <a:extLst>
              <a:ext uri="{FF2B5EF4-FFF2-40B4-BE49-F238E27FC236}">
                <a16:creationId xmlns:a16="http://schemas.microsoft.com/office/drawing/2014/main" id="{FBCD5930-81BA-4730-A562-51D36EFCEE79}"/>
              </a:ext>
            </a:extLst>
          </p:cNvPr>
          <p:cNvSpPr txBox="1"/>
          <p:nvPr/>
        </p:nvSpPr>
        <p:spPr>
          <a:xfrm>
            <a:off x="6978879" y="5068490"/>
            <a:ext cx="2396105" cy="584904"/>
          </a:xfrm>
          <a:prstGeom prst="rect">
            <a:avLst/>
          </a:prstGeom>
          <a:noFill/>
          <a:ln>
            <a:solidFill>
              <a:schemeClr val="accent1">
                <a:shade val="50000"/>
                <a:alpha val="0"/>
              </a:schemeClr>
            </a:solidFill>
          </a:ln>
        </p:spPr>
        <p:txBody>
          <a:bodyPr wrap="square" lIns="0" rIns="0" rtlCol="0">
            <a:spAutoFit/>
          </a:bodyPr>
          <a:lstStyle/>
          <a:p>
            <a:pPr>
              <a:lnSpc>
                <a:spcPct val="110000"/>
              </a:lnSpc>
              <a:buClr>
                <a:schemeClr val="tx1">
                  <a:lumMod val="65000"/>
                  <a:lumOff val="35000"/>
                </a:schemeClr>
              </a:buClr>
              <a:buSzPct val="90000"/>
            </a:pPr>
            <a:r>
              <a: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자동승인 처리되는 항목</a:t>
            </a:r>
            <a:r>
              <a: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계약실적정보</a:t>
            </a:r>
            <a:r>
              <a: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998" spc="-45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신규고용률정보</a:t>
            </a:r>
            <a:r>
              <a: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인력정보</a:t>
            </a:r>
            <a:r>
              <a:rPr lang="en-US" altLang="ko-KR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998" spc="-45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은 승인요청 이후 초기화 할 수 없음</a:t>
            </a:r>
          </a:p>
        </p:txBody>
      </p:sp>
    </p:spTree>
    <p:extLst>
      <p:ext uri="{BB962C8B-B14F-4D97-AF65-F5344CB8AC3E}">
        <p14:creationId xmlns:p14="http://schemas.microsoft.com/office/powerpoint/2010/main" val="42719330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TextBox 4">
            <a:extLst>
              <a:ext uri="{FF2B5EF4-FFF2-40B4-BE49-F238E27FC236}">
                <a16:creationId xmlns:a16="http://schemas.microsoft.com/office/drawing/2014/main" id="{8214F82C-01FA-4119-AA72-CF1D4DAA7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6808" y="3135930"/>
            <a:ext cx="3694729" cy="594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defRPr kumimoji="1" sz="11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 latinLnBrk="1">
              <a:defRPr kumimoji="1" sz="11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 latinLnBrk="1">
              <a:defRPr kumimoji="1" sz="11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 latinLnBrk="1">
              <a:defRPr kumimoji="1" sz="11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 latinLnBrk="1">
              <a:defRPr kumimoji="1" sz="11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eaLnBrk="1" hangingPunct="1"/>
            <a:r>
              <a:rPr lang="en-US" altLang="ko-KR" sz="3266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End of Document</a:t>
            </a:r>
            <a:endParaRPr lang="ko-KR" altLang="en-US" sz="3266" dirty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961127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1010</TotalTime>
  <Words>1547</Words>
  <Application>Microsoft Office PowerPoint</Application>
  <PresentationFormat>A4 용지(210x297mm)</PresentationFormat>
  <Paragraphs>351</Paragraphs>
  <Slides>19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6" baseType="lpstr">
      <vt:lpstr>HY헤드라인M</vt:lpstr>
      <vt:lpstr>나눔고딕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193</cp:revision>
  <cp:lastPrinted>2026-09-01T05:35:33Z</cp:lastPrinted>
  <dcterms:created xsi:type="dcterms:W3CDTF">2024-12-19T04:47:30Z</dcterms:created>
  <dcterms:modified xsi:type="dcterms:W3CDTF">2026-09-03T07:28:51Z</dcterms:modified>
</cp:coreProperties>
</file>